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Lst>
  <p:sldSz cy="6858000" cx="12192000"/>
  <p:notesSz cx="6858000" cy="9144000"/>
  <p:embeddedFontLst>
    <p:embeddedFont>
      <p:font typeface="Play"/>
      <p:regular r:id="rId68"/>
      <p:bold r:id="rId69"/>
    </p:embeddedFont>
    <p:embeddedFont>
      <p:font typeface="Merriweather"/>
      <p:regular r:id="rId70"/>
      <p:bold r:id="rId71"/>
      <p:italic r:id="rId72"/>
      <p:boldItalic r:id="rId7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4" roundtripDataSignature="AMtx7mjUQgA8ICCqpFie9DfoQ/ACqr+h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73" Type="http://schemas.openxmlformats.org/officeDocument/2006/relationships/font" Target="fonts/Merriweather-boldItalic.fntdata"/><Relationship Id="rId72" Type="http://schemas.openxmlformats.org/officeDocument/2006/relationships/font" Target="fonts/Merriweather-italic.fntdata"/><Relationship Id="rId31" Type="http://schemas.openxmlformats.org/officeDocument/2006/relationships/slide" Target="slides/slide27.xml"/><Relationship Id="rId30" Type="http://schemas.openxmlformats.org/officeDocument/2006/relationships/slide" Target="slides/slide26.xml"/><Relationship Id="rId74" Type="http://customschemas.google.com/relationships/presentationmetadata" Target="metadata"/><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71" Type="http://schemas.openxmlformats.org/officeDocument/2006/relationships/font" Target="fonts/Merriweather-bold.fntdata"/><Relationship Id="rId70" Type="http://schemas.openxmlformats.org/officeDocument/2006/relationships/font" Target="fonts/Merriweather-regular.fntdata"/><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slide" Target="slides/slide62.xml"/><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font" Target="fonts/Play-regular.fntdata"/><Relationship Id="rId23" Type="http://schemas.openxmlformats.org/officeDocument/2006/relationships/slide" Target="slides/slide19.xml"/><Relationship Id="rId67" Type="http://schemas.openxmlformats.org/officeDocument/2006/relationships/slide" Target="slides/slide63.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font" Target="fonts/Play-bold.fntdata"/><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24908f275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g324908f275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24908f275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g324908f275f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324908f275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g324908f275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324908f275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g324908f275f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324908f275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g324908f275f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324908f275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g324908f275f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6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6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g32591e56d1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g32591e56d14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6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6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6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6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7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7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7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7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7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7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7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7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7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7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6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6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6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6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6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6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9" name="Google Shape;29;p6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6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6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6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6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6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6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2" name="Google Shape;42;p6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6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6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6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6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6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7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7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7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0" name="Google Shape;60;p7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7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7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7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7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72"/>
          <p:cNvSpPr/>
          <p:nvPr>
            <p:ph idx="2" type="pic"/>
          </p:nvPr>
        </p:nvSpPr>
        <p:spPr>
          <a:xfrm>
            <a:off x="5183188" y="987425"/>
            <a:ext cx="6172200" cy="4873625"/>
          </a:xfrm>
          <a:prstGeom prst="rect">
            <a:avLst/>
          </a:prstGeom>
          <a:noFill/>
          <a:ln>
            <a:noFill/>
          </a:ln>
        </p:spPr>
      </p:sp>
      <p:sp>
        <p:nvSpPr>
          <p:cNvPr id="67" name="Google Shape;67;p7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7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7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7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theme" Target="../theme/theme1.xml"/><Relationship Id="rId14" Type="http://schemas.openxmlformats.org/officeDocument/2006/relationships/slideLayout" Target="../slideLayouts/slideLayout1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6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6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1" name="Google Shape;11;p63"/>
          <p:cNvPicPr preferRelativeResize="0"/>
          <p:nvPr/>
        </p:nvPicPr>
        <p:blipFill>
          <a:blip r:embed="rId1">
            <a:alphaModFix/>
          </a:blip>
          <a:stretch>
            <a:fillRect/>
          </a:stretch>
        </p:blipFill>
        <p:spPr>
          <a:xfrm>
            <a:off x="0" y="0"/>
            <a:ext cx="12191909" cy="6858000"/>
          </a:xfrm>
          <a:prstGeom prst="rect">
            <a:avLst/>
          </a:prstGeom>
          <a:noFill/>
          <a:ln>
            <a:noFill/>
          </a:ln>
        </p:spPr>
      </p:pic>
      <p:pic>
        <p:nvPicPr>
          <p:cNvPr id="12" name="Google Shape;12;p63"/>
          <p:cNvPicPr preferRelativeResize="0"/>
          <p:nvPr/>
        </p:nvPicPr>
        <p:blipFill>
          <a:blip r:embed="rId2">
            <a:alphaModFix/>
          </a:blip>
          <a:stretch>
            <a:fillRect/>
          </a:stretch>
        </p:blipFill>
        <p:spPr>
          <a:xfrm>
            <a:off x="-50" y="0"/>
            <a:ext cx="12192000" cy="6858000"/>
          </a:xfrm>
          <a:prstGeom prst="rect">
            <a:avLst/>
          </a:prstGeom>
          <a:noFill/>
          <a:ln>
            <a:noFill/>
          </a:ln>
        </p:spPr>
      </p:pic>
      <p:pic>
        <p:nvPicPr>
          <p:cNvPr id="13" name="Google Shape;13;p63"/>
          <p:cNvPicPr preferRelativeResize="0"/>
          <p:nvPr/>
        </p:nvPicPr>
        <p:blipFill>
          <a:blip r:embed="rId3">
            <a:alphaModFix/>
          </a:blip>
          <a:stretch>
            <a:fillRect/>
          </a:stretch>
        </p:blipFill>
        <p:spPr>
          <a:xfrm>
            <a:off x="0" y="0"/>
            <a:ext cx="12192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www.biblegateway.com/passage/?search=2%20Peter%203&amp;version=ESV"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6" name="Shape 86"/>
        <p:cNvGrpSpPr/>
        <p:nvPr/>
      </p:nvGrpSpPr>
      <p:grpSpPr>
        <a:xfrm>
          <a:off x="0" y="0"/>
          <a:ext cx="0" cy="0"/>
          <a:chOff x="0" y="0"/>
          <a:chExt cx="0" cy="0"/>
        </a:xfrm>
      </p:grpSpPr>
      <p:pic>
        <p:nvPicPr>
          <p:cNvPr id="87" name="Google Shape;87;p1"/>
          <p:cNvPicPr preferRelativeResize="0"/>
          <p:nvPr/>
        </p:nvPicPr>
        <p:blipFill>
          <a:blip r:embed="rId3">
            <a:alphaModFix/>
          </a:blip>
          <a:stretch>
            <a:fillRect/>
          </a:stretch>
        </p:blipFill>
        <p:spPr>
          <a:xfrm>
            <a:off x="0" y="-8"/>
            <a:ext cx="12192000" cy="685800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0"/>
          <p:cNvSpPr txBox="1"/>
          <p:nvPr/>
        </p:nvSpPr>
        <p:spPr>
          <a:xfrm>
            <a:off x="642147" y="484750"/>
            <a:ext cx="7285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James 1:17</a:t>
            </a:r>
            <a:endParaRPr b="1">
              <a:solidFill>
                <a:srgbClr val="00A8F9"/>
              </a:solidFill>
              <a:latin typeface="Merriweather"/>
              <a:ea typeface="Merriweather"/>
              <a:cs typeface="Merriweather"/>
              <a:sym typeface="Merriweather"/>
            </a:endParaRPr>
          </a:p>
        </p:txBody>
      </p:sp>
      <p:sp>
        <p:nvSpPr>
          <p:cNvPr id="141" name="Google Shape;141;p10"/>
          <p:cNvSpPr txBox="1"/>
          <p:nvPr/>
        </p:nvSpPr>
        <p:spPr>
          <a:xfrm>
            <a:off x="598955" y="1685346"/>
            <a:ext cx="107634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Every good gift and every perfect gift is from above, coming down from the Father of lights, with whom there is no variation or shadow due to change.</a:t>
            </a:r>
            <a:endParaRPr>
              <a:solidFill>
                <a:srgbClr val="1A2230"/>
              </a:solidFill>
              <a:latin typeface="Merriweather"/>
              <a:ea typeface="Merriweather"/>
              <a:cs typeface="Merriweather"/>
              <a:sym typeface="Merriweathe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1"/>
          <p:cNvSpPr txBox="1"/>
          <p:nvPr/>
        </p:nvSpPr>
        <p:spPr>
          <a:xfrm>
            <a:off x="411450" y="275025"/>
            <a:ext cx="89214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0A8F9"/>
                </a:solidFill>
                <a:latin typeface="Merriweather"/>
                <a:ea typeface="Merriweather"/>
                <a:cs typeface="Merriweather"/>
                <a:sym typeface="Merriweather"/>
              </a:rPr>
              <a:t>God views you as someone who…</a:t>
            </a:r>
            <a:endParaRPr b="1" sz="1200">
              <a:solidFill>
                <a:srgbClr val="00A8F9"/>
              </a:solidFill>
              <a:latin typeface="Merriweather"/>
              <a:ea typeface="Merriweather"/>
              <a:cs typeface="Merriweather"/>
              <a:sym typeface="Merriweather"/>
            </a:endParaRPr>
          </a:p>
        </p:txBody>
      </p:sp>
      <p:sp>
        <p:nvSpPr>
          <p:cNvPr id="147" name="Google Shape;147;p11"/>
          <p:cNvSpPr txBox="1"/>
          <p:nvPr/>
        </p:nvSpPr>
        <p:spPr>
          <a:xfrm>
            <a:off x="766693" y="2492521"/>
            <a:ext cx="10763400" cy="2801400"/>
          </a:xfrm>
          <a:prstGeom prst="rect">
            <a:avLst/>
          </a:prstGeom>
          <a:noFill/>
          <a:ln>
            <a:noFill/>
          </a:ln>
        </p:spPr>
        <p:txBody>
          <a:bodyPr anchorCtr="0" anchor="t" bIns="45700" lIns="91425" spcFirstLastPara="1" rIns="91425" wrap="square" tIns="45700">
            <a:spAutoFit/>
          </a:bodyPr>
          <a:lstStyle/>
          <a:p>
            <a:pPr indent="-889000" lvl="0" marL="914400" marR="0" rtl="0" algn="l">
              <a:spcBef>
                <a:spcPts val="0"/>
              </a:spcBef>
              <a:spcAft>
                <a:spcPts val="0"/>
              </a:spcAft>
              <a:buClr>
                <a:srgbClr val="1A2230"/>
              </a:buClr>
              <a:buSzPts val="4400"/>
              <a:buFont typeface="Merriweather"/>
              <a:buAutoNum type="arabicPeriod"/>
            </a:pPr>
            <a:r>
              <a:rPr i="0" lang="en-US" sz="4400">
                <a:solidFill>
                  <a:srgbClr val="1A2230"/>
                </a:solidFill>
                <a:latin typeface="Merriweather"/>
                <a:ea typeface="Merriweather"/>
                <a:cs typeface="Merriweather"/>
                <a:sym typeface="Merriweather"/>
              </a:rPr>
              <a:t>He wants to bless</a:t>
            </a:r>
            <a:endParaRPr sz="1000">
              <a:solidFill>
                <a:srgbClr val="1A2230"/>
              </a:solidFill>
              <a:latin typeface="Merriweather"/>
              <a:ea typeface="Merriweather"/>
              <a:cs typeface="Merriweather"/>
              <a:sym typeface="Merriweather"/>
            </a:endParaRPr>
          </a:p>
          <a:p>
            <a:pPr indent="-889000" lvl="0" marL="914400" marR="0" rtl="0" algn="l">
              <a:spcBef>
                <a:spcPts val="0"/>
              </a:spcBef>
              <a:spcAft>
                <a:spcPts val="0"/>
              </a:spcAft>
              <a:buClr>
                <a:srgbClr val="1A2230"/>
              </a:buClr>
              <a:buSzPts val="4400"/>
              <a:buFont typeface="Merriweather"/>
              <a:buAutoNum type="arabicPeriod"/>
            </a:pPr>
            <a:r>
              <a:rPr lang="en-US" sz="4400">
                <a:solidFill>
                  <a:srgbClr val="1A2230"/>
                </a:solidFill>
                <a:latin typeface="Merriweather"/>
                <a:ea typeface="Merriweather"/>
                <a:cs typeface="Merriweather"/>
                <a:sym typeface="Merriweather"/>
              </a:rPr>
              <a:t> </a:t>
            </a:r>
            <a:endParaRPr sz="4400">
              <a:solidFill>
                <a:srgbClr val="1A2230"/>
              </a:solidFill>
              <a:latin typeface="Merriweather"/>
              <a:ea typeface="Merriweather"/>
              <a:cs typeface="Merriweather"/>
              <a:sym typeface="Merriweather"/>
            </a:endParaRPr>
          </a:p>
          <a:p>
            <a:pPr indent="-889000" lvl="0" marL="914400" marR="0" rtl="0" algn="l">
              <a:spcBef>
                <a:spcPts val="0"/>
              </a:spcBef>
              <a:spcAft>
                <a:spcPts val="0"/>
              </a:spcAft>
              <a:buClr>
                <a:srgbClr val="1A2230"/>
              </a:buClr>
              <a:buSzPts val="4400"/>
              <a:buFont typeface="Merriweather"/>
              <a:buAutoNum type="arabicPeriod"/>
            </a:pPr>
            <a:r>
              <a:rPr lang="en-US" sz="4400">
                <a:solidFill>
                  <a:srgbClr val="1A2230"/>
                </a:solidFill>
                <a:latin typeface="Merriweather"/>
                <a:ea typeface="Merriweather"/>
                <a:cs typeface="Merriweather"/>
                <a:sym typeface="Merriweather"/>
              </a:rPr>
              <a:t> </a:t>
            </a:r>
            <a:endParaRPr sz="1000">
              <a:solidFill>
                <a:srgbClr val="1A2230"/>
              </a:solidFill>
              <a:latin typeface="Merriweather"/>
              <a:ea typeface="Merriweather"/>
              <a:cs typeface="Merriweather"/>
              <a:sym typeface="Merriweather"/>
            </a:endParaRPr>
          </a:p>
          <a:p>
            <a:pPr indent="-889000" lvl="0" marL="914400" marR="0" rtl="0" algn="l">
              <a:spcBef>
                <a:spcPts val="0"/>
              </a:spcBef>
              <a:spcAft>
                <a:spcPts val="0"/>
              </a:spcAft>
              <a:buClr>
                <a:srgbClr val="1A2230"/>
              </a:buClr>
              <a:buSzPts val="4400"/>
              <a:buFont typeface="Merriweather"/>
              <a:buAutoNum type="arabicPeriod"/>
            </a:pPr>
            <a:r>
              <a:rPr lang="en-US" sz="4400">
                <a:solidFill>
                  <a:srgbClr val="1A2230"/>
                </a:solidFill>
                <a:latin typeface="Merriweather"/>
                <a:ea typeface="Merriweather"/>
                <a:cs typeface="Merriweather"/>
                <a:sym typeface="Merriweather"/>
              </a:rPr>
              <a:t> </a:t>
            </a:r>
            <a:endParaRPr sz="4400">
              <a:solidFill>
                <a:srgbClr val="1A2230"/>
              </a:solidFill>
              <a:latin typeface="Merriweather"/>
              <a:ea typeface="Merriweather"/>
              <a:cs typeface="Merriweather"/>
              <a:sym typeface="Merriweathe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2"/>
          <p:cNvSpPr txBox="1"/>
          <p:nvPr/>
        </p:nvSpPr>
        <p:spPr>
          <a:xfrm>
            <a:off x="705074" y="484750"/>
            <a:ext cx="7044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1:4</a:t>
            </a:r>
            <a:endParaRPr b="1">
              <a:solidFill>
                <a:srgbClr val="00A8F9"/>
              </a:solidFill>
              <a:latin typeface="Merriweather"/>
              <a:ea typeface="Merriweather"/>
              <a:cs typeface="Merriweather"/>
              <a:sym typeface="Merriweather"/>
            </a:endParaRPr>
          </a:p>
        </p:txBody>
      </p:sp>
      <p:sp>
        <p:nvSpPr>
          <p:cNvPr id="153" name="Google Shape;153;p12"/>
          <p:cNvSpPr txBox="1"/>
          <p:nvPr/>
        </p:nvSpPr>
        <p:spPr>
          <a:xfrm>
            <a:off x="714300" y="1884301"/>
            <a:ext cx="10763400" cy="298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700">
                <a:solidFill>
                  <a:srgbClr val="1A2230"/>
                </a:solidFill>
                <a:latin typeface="Merriweather"/>
                <a:ea typeface="Merriweather"/>
                <a:cs typeface="Merriweather"/>
                <a:sym typeface="Merriweather"/>
              </a:rPr>
              <a:t>E</a:t>
            </a:r>
            <a:r>
              <a:rPr i="0" lang="en-US" sz="4700">
                <a:solidFill>
                  <a:srgbClr val="1A2230"/>
                </a:solidFill>
                <a:latin typeface="Merriweather"/>
                <a:ea typeface="Merriweather"/>
                <a:cs typeface="Merriweather"/>
                <a:sym typeface="Merriweather"/>
              </a:rPr>
              <a:t>ven as he chose us in him before the foundation of the world, that we should be holy and blameless before him. In love </a:t>
            </a:r>
            <a:endParaRPr sz="4700">
              <a:solidFill>
                <a:srgbClr val="1A2230"/>
              </a:solidFill>
              <a:latin typeface="Merriweather"/>
              <a:ea typeface="Merriweather"/>
              <a:cs typeface="Merriweather"/>
              <a:sym typeface="Merriweathe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3"/>
          <p:cNvSpPr txBox="1"/>
          <p:nvPr/>
        </p:nvSpPr>
        <p:spPr>
          <a:xfrm>
            <a:off x="705073" y="327450"/>
            <a:ext cx="6352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Peter 3:9</a:t>
            </a:r>
            <a:endParaRPr b="1">
              <a:solidFill>
                <a:srgbClr val="00A8F9"/>
              </a:solidFill>
              <a:latin typeface="Merriweather"/>
              <a:ea typeface="Merriweather"/>
              <a:cs typeface="Merriweather"/>
              <a:sym typeface="Merriweather"/>
            </a:endParaRPr>
          </a:p>
        </p:txBody>
      </p:sp>
      <p:sp>
        <p:nvSpPr>
          <p:cNvPr id="159" name="Google Shape;159;p13"/>
          <p:cNvSpPr txBox="1"/>
          <p:nvPr/>
        </p:nvSpPr>
        <p:spPr>
          <a:xfrm>
            <a:off x="626105" y="1685071"/>
            <a:ext cx="10939800" cy="4294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The Lord is not slow to fulfill his promise as some count slowness, but is patient toward you, not wishing that any should perish, but that all should reach repentance</a:t>
            </a:r>
            <a:r>
              <a:rPr lang="en-US" sz="4500">
                <a:solidFill>
                  <a:srgbClr val="1A2230"/>
                </a:solidFill>
                <a:latin typeface="Merriweather"/>
                <a:ea typeface="Merriweather"/>
                <a:cs typeface="Merriweather"/>
                <a:sym typeface="Merriweather"/>
              </a:rPr>
              <a:t>.</a:t>
            </a:r>
            <a:br>
              <a:rPr b="0" i="0" lang="en-US" sz="4800" u="sng">
                <a:solidFill>
                  <a:srgbClr val="4A4A4A"/>
                </a:solidFill>
                <a:latin typeface="Arial"/>
                <a:ea typeface="Arial"/>
                <a:cs typeface="Arial"/>
                <a:sym typeface="Arial"/>
                <a:hlinkClick r:id="rId3">
                  <a:extLst>
                    <a:ext uri="{A12FA001-AC4F-418D-AE19-62706E023703}">
                      <ahyp:hlinkClr val="tx"/>
                    </a:ext>
                  </a:extLst>
                </a:hlinkClick>
              </a:rPr>
            </a:br>
            <a:endParaRPr sz="4800">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4"/>
          <p:cNvSpPr txBox="1"/>
          <p:nvPr/>
        </p:nvSpPr>
        <p:spPr>
          <a:xfrm>
            <a:off x="705074" y="484750"/>
            <a:ext cx="7012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1:4</a:t>
            </a:r>
            <a:endParaRPr b="1">
              <a:solidFill>
                <a:srgbClr val="00A8F9"/>
              </a:solidFill>
              <a:latin typeface="Merriweather"/>
              <a:ea typeface="Merriweather"/>
              <a:cs typeface="Merriweather"/>
              <a:sym typeface="Merriweather"/>
            </a:endParaRPr>
          </a:p>
        </p:txBody>
      </p:sp>
      <p:sp>
        <p:nvSpPr>
          <p:cNvPr id="165" name="Google Shape;165;p14"/>
          <p:cNvSpPr txBox="1"/>
          <p:nvPr/>
        </p:nvSpPr>
        <p:spPr>
          <a:xfrm>
            <a:off x="714300" y="1905150"/>
            <a:ext cx="102543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E</a:t>
            </a:r>
            <a:r>
              <a:rPr i="0" lang="en-US" sz="4800">
                <a:solidFill>
                  <a:srgbClr val="1A2230"/>
                </a:solidFill>
                <a:latin typeface="Merriweather"/>
                <a:ea typeface="Merriweather"/>
                <a:cs typeface="Merriweather"/>
                <a:sym typeface="Merriweather"/>
              </a:rPr>
              <a:t>ven as he chose us in him before the foundation of the world, that we should be holy and blameless before him. In love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5"/>
          <p:cNvSpPr txBox="1"/>
          <p:nvPr/>
        </p:nvSpPr>
        <p:spPr>
          <a:xfrm>
            <a:off x="296100" y="369400"/>
            <a:ext cx="9330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0A8F9"/>
                </a:solidFill>
                <a:latin typeface="Merriweather"/>
                <a:ea typeface="Merriweather"/>
                <a:cs typeface="Merriweather"/>
                <a:sym typeface="Merriweather"/>
              </a:rPr>
              <a:t>God views you as someone who…</a:t>
            </a:r>
            <a:endParaRPr b="1" sz="1200">
              <a:solidFill>
                <a:srgbClr val="00A8F9"/>
              </a:solidFill>
              <a:latin typeface="Merriweather"/>
              <a:ea typeface="Merriweather"/>
              <a:cs typeface="Merriweather"/>
              <a:sym typeface="Merriweather"/>
            </a:endParaRPr>
          </a:p>
        </p:txBody>
      </p:sp>
      <p:sp>
        <p:nvSpPr>
          <p:cNvPr id="171" name="Google Shape;171;p15"/>
          <p:cNvSpPr txBox="1"/>
          <p:nvPr/>
        </p:nvSpPr>
        <p:spPr>
          <a:xfrm>
            <a:off x="567480" y="2372921"/>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324908f275f_0_0"/>
          <p:cNvSpPr txBox="1"/>
          <p:nvPr/>
        </p:nvSpPr>
        <p:spPr>
          <a:xfrm>
            <a:off x="296100" y="369400"/>
            <a:ext cx="9330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0A8F9"/>
                </a:solidFill>
                <a:latin typeface="Merriweather"/>
                <a:ea typeface="Merriweather"/>
                <a:cs typeface="Merriweather"/>
                <a:sym typeface="Merriweather"/>
              </a:rPr>
              <a:t>God views you as someone who…</a:t>
            </a:r>
            <a:endParaRPr b="1" sz="1200">
              <a:solidFill>
                <a:srgbClr val="00A8F9"/>
              </a:solidFill>
              <a:latin typeface="Merriweather"/>
              <a:ea typeface="Merriweather"/>
              <a:cs typeface="Merriweather"/>
              <a:sym typeface="Merriweather"/>
            </a:endParaRPr>
          </a:p>
        </p:txBody>
      </p:sp>
      <p:sp>
        <p:nvSpPr>
          <p:cNvPr id="177" name="Google Shape;177;g324908f275f_0_0"/>
          <p:cNvSpPr txBox="1"/>
          <p:nvPr/>
        </p:nvSpPr>
        <p:spPr>
          <a:xfrm>
            <a:off x="567480" y="2372921"/>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Is worth teaching</a:t>
            </a:r>
            <a:endParaRPr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7"/>
          <p:cNvSpPr txBox="1"/>
          <p:nvPr/>
        </p:nvSpPr>
        <p:spPr>
          <a:xfrm>
            <a:off x="705074" y="233075"/>
            <a:ext cx="5660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2:4</a:t>
            </a:r>
            <a:endParaRPr b="1">
              <a:solidFill>
                <a:srgbClr val="00A8F9"/>
              </a:solidFill>
              <a:latin typeface="Merriweather"/>
              <a:ea typeface="Merriweather"/>
              <a:cs typeface="Merriweather"/>
              <a:sym typeface="Merriweather"/>
            </a:endParaRPr>
          </a:p>
        </p:txBody>
      </p:sp>
      <p:sp>
        <p:nvSpPr>
          <p:cNvPr id="183" name="Google Shape;183;p17"/>
          <p:cNvSpPr txBox="1"/>
          <p:nvPr/>
        </p:nvSpPr>
        <p:spPr>
          <a:xfrm>
            <a:off x="705075" y="1685075"/>
            <a:ext cx="9948900" cy="3632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600">
                <a:solidFill>
                  <a:srgbClr val="1A2230"/>
                </a:solidFill>
                <a:latin typeface="Merriweather"/>
                <a:ea typeface="Merriweather"/>
                <a:cs typeface="Merriweather"/>
                <a:sym typeface="Merriweather"/>
              </a:rPr>
              <a:t>Or do you presume on the riches of his kindness and forbearance and patience, not knowing that God's kindness is meant to lead you to repentance?</a:t>
            </a:r>
            <a:endParaRPr sz="4600">
              <a:solidFill>
                <a:srgbClr val="1A2230"/>
              </a:solidFill>
              <a:latin typeface="Merriweather"/>
              <a:ea typeface="Merriweather"/>
              <a:cs typeface="Merriweather"/>
              <a:sym typeface="Merriweathe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8"/>
          <p:cNvSpPr txBox="1"/>
          <p:nvPr/>
        </p:nvSpPr>
        <p:spPr>
          <a:xfrm>
            <a:off x="705074" y="484750"/>
            <a:ext cx="5366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Psalm 32:8</a:t>
            </a:r>
            <a:endParaRPr b="1">
              <a:solidFill>
                <a:srgbClr val="00A8F9"/>
              </a:solidFill>
              <a:latin typeface="Merriweather"/>
              <a:ea typeface="Merriweather"/>
              <a:cs typeface="Merriweather"/>
              <a:sym typeface="Merriweather"/>
            </a:endParaRPr>
          </a:p>
        </p:txBody>
      </p:sp>
      <p:sp>
        <p:nvSpPr>
          <p:cNvPr id="189" name="Google Shape;189;p18"/>
          <p:cNvSpPr txBox="1"/>
          <p:nvPr/>
        </p:nvSpPr>
        <p:spPr>
          <a:xfrm>
            <a:off x="705076" y="1800425"/>
            <a:ext cx="96030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 will instruct you and teach you in the way you should go; I will counsel you with my eye upon you.</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9"/>
          <p:cNvSpPr txBox="1"/>
          <p:nvPr/>
        </p:nvSpPr>
        <p:spPr>
          <a:xfrm>
            <a:off x="705074" y="484750"/>
            <a:ext cx="5135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14:26</a:t>
            </a:r>
            <a:endParaRPr b="1">
              <a:solidFill>
                <a:srgbClr val="00A8F9"/>
              </a:solidFill>
              <a:latin typeface="Merriweather"/>
              <a:ea typeface="Merriweather"/>
              <a:cs typeface="Merriweather"/>
              <a:sym typeface="Merriweather"/>
            </a:endParaRPr>
          </a:p>
        </p:txBody>
      </p:sp>
      <p:sp>
        <p:nvSpPr>
          <p:cNvPr id="195" name="Google Shape;195;p19"/>
          <p:cNvSpPr txBox="1"/>
          <p:nvPr/>
        </p:nvSpPr>
        <p:spPr>
          <a:xfrm>
            <a:off x="705075" y="1915775"/>
            <a:ext cx="10022400" cy="324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But the Helper, the Holy Spirit, whom the Father will send in my name, he will teach you all things and bring to your remembrance all that I have said to you.</a:t>
            </a:r>
            <a:endParaRPr sz="4100">
              <a:solidFill>
                <a:srgbClr val="1A2230"/>
              </a:solidFill>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nvSpPr>
        <p:spPr>
          <a:xfrm>
            <a:off x="705074" y="484750"/>
            <a:ext cx="7442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7200" u="none" cap="none" strike="noStrike">
                <a:solidFill>
                  <a:srgbClr val="00A8F9"/>
                </a:solidFill>
                <a:latin typeface="Merriweather"/>
                <a:ea typeface="Merriweather"/>
                <a:cs typeface="Merriweather"/>
                <a:sym typeface="Merriweather"/>
              </a:rPr>
              <a:t>Ephesians 1:3</a:t>
            </a:r>
            <a:endParaRPr>
              <a:solidFill>
                <a:srgbClr val="00A8F9"/>
              </a:solidFill>
              <a:latin typeface="Merriweather"/>
              <a:ea typeface="Merriweather"/>
              <a:cs typeface="Merriweather"/>
              <a:sym typeface="Merriweather"/>
            </a:endParaRPr>
          </a:p>
        </p:txBody>
      </p:sp>
      <p:sp>
        <p:nvSpPr>
          <p:cNvPr id="93" name="Google Shape;93;p2"/>
          <p:cNvSpPr txBox="1"/>
          <p:nvPr/>
        </p:nvSpPr>
        <p:spPr>
          <a:xfrm>
            <a:off x="714255" y="2089946"/>
            <a:ext cx="10763400" cy="267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Blessed be the God and Father of our Lord Jesus Christ, who has blessed us in Christ with every spiritual blessing in the heavenly places.</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0"/>
          <p:cNvSpPr txBox="1"/>
          <p:nvPr/>
        </p:nvSpPr>
        <p:spPr>
          <a:xfrm>
            <a:off x="705074" y="484750"/>
            <a:ext cx="5052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16:13</a:t>
            </a:r>
            <a:endParaRPr b="1">
              <a:solidFill>
                <a:srgbClr val="00A8F9"/>
              </a:solidFill>
              <a:latin typeface="Merriweather"/>
              <a:ea typeface="Merriweather"/>
              <a:cs typeface="Merriweather"/>
              <a:sym typeface="Merriweather"/>
            </a:endParaRPr>
          </a:p>
        </p:txBody>
      </p:sp>
      <p:sp>
        <p:nvSpPr>
          <p:cNvPr id="201" name="Google Shape;201;p20"/>
          <p:cNvSpPr txBox="1"/>
          <p:nvPr/>
        </p:nvSpPr>
        <p:spPr>
          <a:xfrm>
            <a:off x="714305" y="1936746"/>
            <a:ext cx="10763400" cy="3170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000">
                <a:solidFill>
                  <a:srgbClr val="1A2230"/>
                </a:solidFill>
                <a:latin typeface="Merriweather"/>
                <a:ea typeface="Merriweather"/>
                <a:cs typeface="Merriweather"/>
                <a:sym typeface="Merriweather"/>
              </a:rPr>
              <a:t>When the Spirit of truth comes, he will guide you into all the truth, for he will not speak on his own authority, but whatever he hears he will speak, and he will declare to you the things that are to come.</a:t>
            </a:r>
            <a:endParaRPr sz="4000">
              <a:solidFill>
                <a:srgbClr val="1A2230"/>
              </a:solidFill>
              <a:latin typeface="Merriweather"/>
              <a:ea typeface="Merriweather"/>
              <a:cs typeface="Merriweather"/>
              <a:sym typeface="Merriweathe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1"/>
          <p:cNvSpPr txBox="1"/>
          <p:nvPr/>
        </p:nvSpPr>
        <p:spPr>
          <a:xfrm>
            <a:off x="705075" y="358900"/>
            <a:ext cx="8984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3:16-17</a:t>
            </a:r>
            <a:endParaRPr b="1">
              <a:solidFill>
                <a:srgbClr val="00A8F9"/>
              </a:solidFill>
              <a:latin typeface="Merriweather"/>
              <a:ea typeface="Merriweather"/>
              <a:cs typeface="Merriweather"/>
              <a:sym typeface="Merriweather"/>
            </a:endParaRPr>
          </a:p>
        </p:txBody>
      </p:sp>
      <p:sp>
        <p:nvSpPr>
          <p:cNvPr id="207" name="Google Shape;207;p21"/>
          <p:cNvSpPr txBox="1"/>
          <p:nvPr/>
        </p:nvSpPr>
        <p:spPr>
          <a:xfrm>
            <a:off x="705075" y="1559500"/>
            <a:ext cx="10263600" cy="387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All Scripture is breathed out by God and profitable for teaching, for reproof, for correction, and for training in righteousness, </a:t>
            </a:r>
            <a:r>
              <a:rPr baseline="30000" i="0" lang="en-US" sz="4100">
                <a:solidFill>
                  <a:srgbClr val="1A2230"/>
                </a:solidFill>
                <a:latin typeface="Merriweather"/>
                <a:ea typeface="Merriweather"/>
                <a:cs typeface="Merriweather"/>
                <a:sym typeface="Merriweather"/>
              </a:rPr>
              <a:t>17 </a:t>
            </a:r>
            <a:r>
              <a:rPr i="0" lang="en-US" sz="4100">
                <a:solidFill>
                  <a:srgbClr val="1A2230"/>
                </a:solidFill>
                <a:latin typeface="Merriweather"/>
                <a:ea typeface="Merriweather"/>
                <a:cs typeface="Merriweather"/>
                <a:sym typeface="Merriweather"/>
              </a:rPr>
              <a:t>that the man of God may be complete, equipped for every good work.</a:t>
            </a:r>
            <a:endParaRPr sz="4100">
              <a:solidFill>
                <a:srgbClr val="1A2230"/>
              </a:solidFill>
              <a:latin typeface="Merriweather"/>
              <a:ea typeface="Merriweather"/>
              <a:cs typeface="Merriweather"/>
              <a:sym typeface="Merriweathe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2"/>
          <p:cNvSpPr txBox="1"/>
          <p:nvPr/>
        </p:nvSpPr>
        <p:spPr>
          <a:xfrm>
            <a:off x="417155" y="311817"/>
            <a:ext cx="113577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213" name="Google Shape;213;p22"/>
          <p:cNvSpPr txBox="1"/>
          <p:nvPr/>
        </p:nvSpPr>
        <p:spPr>
          <a:xfrm>
            <a:off x="820430" y="2251321"/>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Is worth teaching</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3"/>
          <p:cNvSpPr txBox="1"/>
          <p:nvPr/>
        </p:nvSpPr>
        <p:spPr>
          <a:xfrm>
            <a:off x="705074" y="233075"/>
            <a:ext cx="7883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1:5-6</a:t>
            </a:r>
            <a:endParaRPr b="1">
              <a:solidFill>
                <a:srgbClr val="00A8F9"/>
              </a:solidFill>
              <a:latin typeface="Merriweather"/>
              <a:ea typeface="Merriweather"/>
              <a:cs typeface="Merriweather"/>
              <a:sym typeface="Merriweather"/>
            </a:endParaRPr>
          </a:p>
        </p:txBody>
      </p:sp>
      <p:sp>
        <p:nvSpPr>
          <p:cNvPr id="219" name="Google Shape;219;p23"/>
          <p:cNvSpPr txBox="1"/>
          <p:nvPr/>
        </p:nvSpPr>
        <p:spPr>
          <a:xfrm>
            <a:off x="705075" y="1535700"/>
            <a:ext cx="101496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000">
                <a:solidFill>
                  <a:srgbClr val="1A2230"/>
                </a:solidFill>
                <a:latin typeface="Merriweather"/>
                <a:ea typeface="Merriweather"/>
                <a:cs typeface="Merriweather"/>
                <a:sym typeface="Merriweather"/>
              </a:rPr>
              <a:t>H</a:t>
            </a:r>
            <a:r>
              <a:rPr i="0" lang="en-US" sz="4000">
                <a:solidFill>
                  <a:srgbClr val="1A2230"/>
                </a:solidFill>
                <a:latin typeface="Merriweather"/>
                <a:ea typeface="Merriweather"/>
                <a:cs typeface="Merriweather"/>
                <a:sym typeface="Merriweather"/>
              </a:rPr>
              <a:t>e predestined us for adoption to himself as sons through Jesus Christ, according to the purpose of his will, </a:t>
            </a:r>
            <a:r>
              <a:rPr baseline="30000" i="0" lang="en-US" sz="4000">
                <a:solidFill>
                  <a:srgbClr val="1A2230"/>
                </a:solidFill>
                <a:latin typeface="Merriweather"/>
                <a:ea typeface="Merriweather"/>
                <a:cs typeface="Merriweather"/>
                <a:sym typeface="Merriweather"/>
              </a:rPr>
              <a:t>6 </a:t>
            </a:r>
            <a:r>
              <a:rPr i="0" lang="en-US" sz="4000">
                <a:solidFill>
                  <a:srgbClr val="1A2230"/>
                </a:solidFill>
                <a:latin typeface="Merriweather"/>
                <a:ea typeface="Merriweather"/>
                <a:cs typeface="Merriweather"/>
                <a:sym typeface="Merriweather"/>
              </a:rPr>
              <a:t>to the praise of his glorious grace, with which he has blessed us in the Beloved.</a:t>
            </a:r>
            <a:endParaRPr sz="4000">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324908f275f_0_5"/>
          <p:cNvSpPr txBox="1"/>
          <p:nvPr/>
        </p:nvSpPr>
        <p:spPr>
          <a:xfrm>
            <a:off x="296100" y="369400"/>
            <a:ext cx="9330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0A8F9"/>
                </a:solidFill>
                <a:latin typeface="Merriweather"/>
                <a:ea typeface="Merriweather"/>
                <a:cs typeface="Merriweather"/>
                <a:sym typeface="Merriweather"/>
              </a:rPr>
              <a:t>God views you as someone who…</a:t>
            </a:r>
            <a:endParaRPr b="1" sz="1200">
              <a:solidFill>
                <a:srgbClr val="00A8F9"/>
              </a:solidFill>
              <a:latin typeface="Merriweather"/>
              <a:ea typeface="Merriweather"/>
              <a:cs typeface="Merriweather"/>
              <a:sym typeface="Merriweather"/>
            </a:endParaRPr>
          </a:p>
        </p:txBody>
      </p:sp>
      <p:sp>
        <p:nvSpPr>
          <p:cNvPr id="225" name="Google Shape;225;g324908f275f_0_5"/>
          <p:cNvSpPr txBox="1"/>
          <p:nvPr/>
        </p:nvSpPr>
        <p:spPr>
          <a:xfrm>
            <a:off x="567480" y="2372921"/>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Is worth teaching</a:t>
            </a:r>
            <a:endParaRPr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324908f275f_0_10"/>
          <p:cNvSpPr txBox="1"/>
          <p:nvPr/>
        </p:nvSpPr>
        <p:spPr>
          <a:xfrm>
            <a:off x="296100" y="369400"/>
            <a:ext cx="9330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0A8F9"/>
                </a:solidFill>
                <a:latin typeface="Merriweather"/>
                <a:ea typeface="Merriweather"/>
                <a:cs typeface="Merriweather"/>
                <a:sym typeface="Merriweather"/>
              </a:rPr>
              <a:t>God views you as someone who…</a:t>
            </a:r>
            <a:endParaRPr b="1" sz="1200">
              <a:solidFill>
                <a:srgbClr val="00A8F9"/>
              </a:solidFill>
              <a:latin typeface="Merriweather"/>
              <a:ea typeface="Merriweather"/>
              <a:cs typeface="Merriweather"/>
              <a:sym typeface="Merriweather"/>
            </a:endParaRPr>
          </a:p>
        </p:txBody>
      </p:sp>
      <p:sp>
        <p:nvSpPr>
          <p:cNvPr id="231" name="Google Shape;231;g324908f275f_0_10"/>
          <p:cNvSpPr txBox="1"/>
          <p:nvPr/>
        </p:nvSpPr>
        <p:spPr>
          <a:xfrm>
            <a:off x="567480" y="2372921"/>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Is worth teaching</a:t>
            </a:r>
            <a:endParaRPr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He wants in His family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6"/>
          <p:cNvSpPr txBox="1"/>
          <p:nvPr/>
        </p:nvSpPr>
        <p:spPr>
          <a:xfrm>
            <a:off x="705073" y="484750"/>
            <a:ext cx="5219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1:12</a:t>
            </a:r>
            <a:endParaRPr b="1">
              <a:solidFill>
                <a:srgbClr val="00A8F9"/>
              </a:solidFill>
              <a:latin typeface="Merriweather"/>
              <a:ea typeface="Merriweather"/>
              <a:cs typeface="Merriweather"/>
              <a:sym typeface="Merriweather"/>
            </a:endParaRPr>
          </a:p>
        </p:txBody>
      </p:sp>
      <p:sp>
        <p:nvSpPr>
          <p:cNvPr id="237" name="Google Shape;237;p26"/>
          <p:cNvSpPr txBox="1"/>
          <p:nvPr/>
        </p:nvSpPr>
        <p:spPr>
          <a:xfrm>
            <a:off x="705075" y="2135850"/>
            <a:ext cx="109977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But to all who did receive him,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who believed in his name, he gave the right to become children of God.</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7"/>
          <p:cNvSpPr txBox="1"/>
          <p:nvPr/>
        </p:nvSpPr>
        <p:spPr>
          <a:xfrm>
            <a:off x="705075" y="484750"/>
            <a:ext cx="8103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Galatians 4:4-5</a:t>
            </a:r>
            <a:endParaRPr b="1">
              <a:solidFill>
                <a:srgbClr val="00A8F9"/>
              </a:solidFill>
              <a:latin typeface="Merriweather"/>
              <a:ea typeface="Merriweather"/>
              <a:cs typeface="Merriweather"/>
              <a:sym typeface="Merriweather"/>
            </a:endParaRPr>
          </a:p>
        </p:txBody>
      </p:sp>
      <p:sp>
        <p:nvSpPr>
          <p:cNvPr id="243" name="Google Shape;243;p27"/>
          <p:cNvSpPr txBox="1"/>
          <p:nvPr/>
        </p:nvSpPr>
        <p:spPr>
          <a:xfrm>
            <a:off x="707250" y="1915775"/>
            <a:ext cx="107775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But when the fullness of time had </a:t>
            </a:r>
            <a:endParaRPr i="0" sz="42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come, God sent forth his Son, born of woman, born under the law, </a:t>
            </a:r>
            <a:r>
              <a:rPr baseline="30000" i="0" lang="en-US" sz="4200">
                <a:solidFill>
                  <a:srgbClr val="1A2230"/>
                </a:solidFill>
                <a:latin typeface="Merriweather"/>
                <a:ea typeface="Merriweather"/>
                <a:cs typeface="Merriweather"/>
                <a:sym typeface="Merriweather"/>
              </a:rPr>
              <a:t>5 </a:t>
            </a:r>
            <a:r>
              <a:rPr i="0" lang="en-US" sz="4200">
                <a:solidFill>
                  <a:srgbClr val="1A2230"/>
                </a:solidFill>
                <a:latin typeface="Merriweather"/>
                <a:ea typeface="Merriweather"/>
                <a:cs typeface="Merriweather"/>
                <a:sym typeface="Merriweather"/>
              </a:rPr>
              <a:t>to redeem those who were under the law, so that we might receive adoption as sons</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8"/>
          <p:cNvSpPr txBox="1"/>
          <p:nvPr/>
        </p:nvSpPr>
        <p:spPr>
          <a:xfrm>
            <a:off x="705075" y="484750"/>
            <a:ext cx="8092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Galatians 4:6-7</a:t>
            </a:r>
            <a:endParaRPr b="1">
              <a:solidFill>
                <a:srgbClr val="00A8F9"/>
              </a:solidFill>
              <a:latin typeface="Merriweather"/>
              <a:ea typeface="Merriweather"/>
              <a:cs typeface="Merriweather"/>
              <a:sym typeface="Merriweather"/>
            </a:endParaRPr>
          </a:p>
        </p:txBody>
      </p:sp>
      <p:sp>
        <p:nvSpPr>
          <p:cNvPr id="249" name="Google Shape;249;p28"/>
          <p:cNvSpPr txBox="1"/>
          <p:nvPr/>
        </p:nvSpPr>
        <p:spPr>
          <a:xfrm>
            <a:off x="705076" y="1766700"/>
            <a:ext cx="106236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200">
                <a:solidFill>
                  <a:srgbClr val="1A2230"/>
                </a:solidFill>
                <a:latin typeface="Merriweather"/>
                <a:ea typeface="Merriweather"/>
                <a:cs typeface="Merriweather"/>
                <a:sym typeface="Merriweather"/>
              </a:rPr>
              <a:t>a</a:t>
            </a:r>
            <a:r>
              <a:rPr i="0" lang="en-US" sz="4200">
                <a:solidFill>
                  <a:srgbClr val="1A2230"/>
                </a:solidFill>
                <a:latin typeface="Merriweather"/>
                <a:ea typeface="Merriweather"/>
                <a:cs typeface="Merriweather"/>
                <a:sym typeface="Merriweather"/>
              </a:rPr>
              <a:t>nd because you are sons, God has sent the Spirit of his Son into our hearts, crying, “Abba! Father!” </a:t>
            </a:r>
            <a:r>
              <a:rPr baseline="30000" i="0" lang="en-US" sz="4200">
                <a:solidFill>
                  <a:srgbClr val="1A2230"/>
                </a:solidFill>
                <a:latin typeface="Merriweather"/>
                <a:ea typeface="Merriweather"/>
                <a:cs typeface="Merriweather"/>
                <a:sym typeface="Merriweather"/>
              </a:rPr>
              <a:t>7 </a:t>
            </a:r>
            <a:r>
              <a:rPr i="0" lang="en-US" sz="4200">
                <a:solidFill>
                  <a:srgbClr val="1A2230"/>
                </a:solidFill>
                <a:latin typeface="Merriweather"/>
                <a:ea typeface="Merriweather"/>
                <a:cs typeface="Merriweather"/>
                <a:sym typeface="Merriweather"/>
              </a:rPr>
              <a:t>So you are no longer a slave, but a son, and if a son, then an heir through God.</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9"/>
          <p:cNvSpPr txBox="1"/>
          <p:nvPr/>
        </p:nvSpPr>
        <p:spPr>
          <a:xfrm>
            <a:off x="705074" y="484750"/>
            <a:ext cx="5052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John 3:1</a:t>
            </a:r>
            <a:endParaRPr b="1">
              <a:solidFill>
                <a:srgbClr val="00A8F9"/>
              </a:solidFill>
              <a:latin typeface="Merriweather"/>
              <a:ea typeface="Merriweather"/>
              <a:cs typeface="Merriweather"/>
              <a:sym typeface="Merriweather"/>
            </a:endParaRPr>
          </a:p>
        </p:txBody>
      </p:sp>
      <p:sp>
        <p:nvSpPr>
          <p:cNvPr id="255" name="Google Shape;255;p29"/>
          <p:cNvSpPr txBox="1"/>
          <p:nvPr/>
        </p:nvSpPr>
        <p:spPr>
          <a:xfrm>
            <a:off x="714305" y="1863346"/>
            <a:ext cx="10763400" cy="3555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See what kind of love the Father </a:t>
            </a:r>
            <a:endParaRPr i="0" sz="45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has given to us, that we should be called children of God; and so we are. The reason why the world does not know us is that it did not know him.</a:t>
            </a:r>
            <a:endParaRPr sz="4500">
              <a:solidFill>
                <a:srgbClr val="1A2230"/>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417100" y="243550"/>
            <a:ext cx="91884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99" name="Google Shape;99;p3"/>
          <p:cNvSpPr txBox="1"/>
          <p:nvPr/>
        </p:nvSpPr>
        <p:spPr>
          <a:xfrm>
            <a:off x="714243" y="2183046"/>
            <a:ext cx="10763400" cy="26781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Arial"/>
                <a:ea typeface="Arial"/>
                <a:cs typeface="Arial"/>
                <a:sym typeface="Arial"/>
              </a:rPr>
              <a:t> </a:t>
            </a:r>
            <a:endParaRPr b="0" i="0" sz="4200">
              <a:solidFill>
                <a:srgbClr val="1A2230"/>
              </a:solidFill>
              <a:latin typeface="Arial"/>
              <a:ea typeface="Arial"/>
              <a:cs typeface="Arial"/>
              <a:sym typeface="Arial"/>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Arial"/>
                <a:ea typeface="Arial"/>
                <a:cs typeface="Arial"/>
                <a:sym typeface="Arial"/>
              </a:rPr>
              <a:t> </a:t>
            </a:r>
            <a:endParaRPr sz="4200">
              <a:solidFill>
                <a:srgbClr val="1A2230"/>
              </a:solidFill>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Arial"/>
                <a:ea typeface="Arial"/>
                <a:cs typeface="Arial"/>
                <a:sym typeface="Arial"/>
              </a:rPr>
              <a:t> </a:t>
            </a:r>
            <a:endParaRPr sz="4200">
              <a:solidFill>
                <a:srgbClr val="1A2230"/>
              </a:solidFill>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Arial"/>
                <a:ea typeface="Arial"/>
                <a:cs typeface="Arial"/>
                <a:sym typeface="Arial"/>
              </a:rPr>
              <a:t> </a:t>
            </a:r>
            <a:endParaRPr sz="4200">
              <a:solidFill>
                <a:srgbClr val="1A2230"/>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0"/>
          <p:cNvSpPr txBox="1"/>
          <p:nvPr/>
        </p:nvSpPr>
        <p:spPr>
          <a:xfrm>
            <a:off x="705074" y="296000"/>
            <a:ext cx="7568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Revelation 3:20</a:t>
            </a:r>
            <a:endParaRPr b="1">
              <a:solidFill>
                <a:srgbClr val="00A8F9"/>
              </a:solidFill>
              <a:latin typeface="Merriweather"/>
              <a:ea typeface="Merriweather"/>
              <a:cs typeface="Merriweather"/>
              <a:sym typeface="Merriweather"/>
            </a:endParaRPr>
          </a:p>
        </p:txBody>
      </p:sp>
      <p:sp>
        <p:nvSpPr>
          <p:cNvPr id="261" name="Google Shape;261;p30"/>
          <p:cNvSpPr txBox="1"/>
          <p:nvPr/>
        </p:nvSpPr>
        <p:spPr>
          <a:xfrm>
            <a:off x="705075" y="1580225"/>
            <a:ext cx="103266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Behold, I stand at the door and knock. If anyone hears my voice and opens the door, I will come in to him and eat with him, and he with me.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1"/>
          <p:cNvSpPr txBox="1"/>
          <p:nvPr/>
        </p:nvSpPr>
        <p:spPr>
          <a:xfrm>
            <a:off x="563951" y="191125"/>
            <a:ext cx="97230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267" name="Google Shape;267;p31"/>
          <p:cNvSpPr txBox="1"/>
          <p:nvPr/>
        </p:nvSpPr>
        <p:spPr>
          <a:xfrm>
            <a:off x="714305" y="2219896"/>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Is worth teaching</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He wants in His family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2"/>
          <p:cNvSpPr txBox="1"/>
          <p:nvPr/>
        </p:nvSpPr>
        <p:spPr>
          <a:xfrm>
            <a:off x="705075" y="484750"/>
            <a:ext cx="6918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1:7</a:t>
            </a:r>
            <a:endParaRPr b="1">
              <a:solidFill>
                <a:srgbClr val="00A8F9"/>
              </a:solidFill>
              <a:latin typeface="Merriweather"/>
              <a:ea typeface="Merriweather"/>
              <a:cs typeface="Merriweather"/>
              <a:sym typeface="Merriweather"/>
            </a:endParaRPr>
          </a:p>
        </p:txBody>
      </p:sp>
      <p:sp>
        <p:nvSpPr>
          <p:cNvPr id="273" name="Google Shape;273;p32"/>
          <p:cNvSpPr txBox="1"/>
          <p:nvPr/>
        </p:nvSpPr>
        <p:spPr>
          <a:xfrm>
            <a:off x="663125" y="2083400"/>
            <a:ext cx="114276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In him we</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have redemption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through his blood, the forgiveness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of our trespasses, according to the riches of his grace,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3"/>
          <p:cNvSpPr txBox="1"/>
          <p:nvPr/>
        </p:nvSpPr>
        <p:spPr>
          <a:xfrm>
            <a:off x="705074" y="484750"/>
            <a:ext cx="6477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1:8</a:t>
            </a:r>
            <a:endParaRPr b="1">
              <a:solidFill>
                <a:srgbClr val="00A8F9"/>
              </a:solidFill>
              <a:latin typeface="Merriweather"/>
              <a:ea typeface="Merriweather"/>
              <a:cs typeface="Merriweather"/>
              <a:sym typeface="Merriweather"/>
            </a:endParaRPr>
          </a:p>
        </p:txBody>
      </p:sp>
      <p:sp>
        <p:nvSpPr>
          <p:cNvPr id="279" name="Google Shape;279;p33"/>
          <p:cNvSpPr txBox="1"/>
          <p:nvPr/>
        </p:nvSpPr>
        <p:spPr>
          <a:xfrm>
            <a:off x="600230" y="2482021"/>
            <a:ext cx="10763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which he lavished upon us, in all wisdom and insight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4"/>
          <p:cNvSpPr txBox="1"/>
          <p:nvPr/>
        </p:nvSpPr>
        <p:spPr>
          <a:xfrm>
            <a:off x="705075" y="484750"/>
            <a:ext cx="7054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1:9</a:t>
            </a:r>
            <a:endParaRPr b="1">
              <a:solidFill>
                <a:srgbClr val="00A8F9"/>
              </a:solidFill>
              <a:latin typeface="Merriweather"/>
              <a:ea typeface="Merriweather"/>
              <a:cs typeface="Merriweather"/>
              <a:sym typeface="Merriweather"/>
            </a:endParaRPr>
          </a:p>
        </p:txBody>
      </p:sp>
      <p:sp>
        <p:nvSpPr>
          <p:cNvPr id="285" name="Google Shape;285;p34"/>
          <p:cNvSpPr txBox="1"/>
          <p:nvPr/>
        </p:nvSpPr>
        <p:spPr>
          <a:xfrm>
            <a:off x="705075" y="2177925"/>
            <a:ext cx="11207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m</a:t>
            </a:r>
            <a:r>
              <a:rPr i="0" lang="en-US" sz="4800">
                <a:solidFill>
                  <a:srgbClr val="1A2230"/>
                </a:solidFill>
                <a:latin typeface="Merriweather"/>
                <a:ea typeface="Merriweather"/>
                <a:cs typeface="Merriweather"/>
                <a:sym typeface="Merriweather"/>
              </a:rPr>
              <a:t>aking known to us the mystery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of his will, according to his purpose, which he set forth in Christ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5"/>
          <p:cNvSpPr txBox="1"/>
          <p:nvPr/>
        </p:nvSpPr>
        <p:spPr>
          <a:xfrm>
            <a:off x="705074" y="484750"/>
            <a:ext cx="7033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7200">
                <a:solidFill>
                  <a:srgbClr val="00A8F9"/>
                </a:solidFill>
                <a:latin typeface="Arial"/>
                <a:ea typeface="Arial"/>
                <a:cs typeface="Arial"/>
                <a:sym typeface="Arial"/>
              </a:rPr>
              <a:t>Ephesians 1:10</a:t>
            </a:r>
            <a:endParaRPr>
              <a:solidFill>
                <a:srgbClr val="00A8F9"/>
              </a:solidFill>
            </a:endParaRPr>
          </a:p>
        </p:txBody>
      </p:sp>
      <p:sp>
        <p:nvSpPr>
          <p:cNvPr id="291" name="Google Shape;291;p35"/>
          <p:cNvSpPr txBox="1"/>
          <p:nvPr/>
        </p:nvSpPr>
        <p:spPr>
          <a:xfrm>
            <a:off x="705075" y="2052100"/>
            <a:ext cx="111129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a</a:t>
            </a:r>
            <a:r>
              <a:rPr i="0" lang="en-US" sz="4800">
                <a:solidFill>
                  <a:srgbClr val="1A2230"/>
                </a:solidFill>
                <a:latin typeface="Merriweather"/>
                <a:ea typeface="Merriweather"/>
                <a:cs typeface="Merriweather"/>
                <a:sym typeface="Merriweather"/>
              </a:rPr>
              <a:t>s a plan for the fullness of time,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to unite all things in him, things in heaven and things on earth.</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g324908f275f_0_15"/>
          <p:cNvSpPr txBox="1"/>
          <p:nvPr/>
        </p:nvSpPr>
        <p:spPr>
          <a:xfrm>
            <a:off x="563951" y="191125"/>
            <a:ext cx="97230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297" name="Google Shape;297;g324908f275f_0_15"/>
          <p:cNvSpPr txBox="1"/>
          <p:nvPr/>
        </p:nvSpPr>
        <p:spPr>
          <a:xfrm>
            <a:off x="714305" y="2219896"/>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Is worth teaching</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He wants in His family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g324908f275f_0_20"/>
          <p:cNvSpPr txBox="1"/>
          <p:nvPr/>
        </p:nvSpPr>
        <p:spPr>
          <a:xfrm>
            <a:off x="563951" y="191125"/>
            <a:ext cx="97230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303" name="Google Shape;303;g324908f275f_0_20"/>
          <p:cNvSpPr txBox="1"/>
          <p:nvPr/>
        </p:nvSpPr>
        <p:spPr>
          <a:xfrm>
            <a:off x="714305" y="2219896"/>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Is worth teaching</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He wants in His family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Is worth dying for</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8"/>
          <p:cNvSpPr txBox="1"/>
          <p:nvPr/>
        </p:nvSpPr>
        <p:spPr>
          <a:xfrm>
            <a:off x="705074" y="484750"/>
            <a:ext cx="6540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Hebrews 12:2</a:t>
            </a:r>
            <a:endParaRPr b="1">
              <a:solidFill>
                <a:srgbClr val="00A8F9"/>
              </a:solidFill>
              <a:latin typeface="Merriweather"/>
              <a:ea typeface="Merriweather"/>
              <a:cs typeface="Merriweather"/>
              <a:sym typeface="Merriweather"/>
            </a:endParaRPr>
          </a:p>
        </p:txBody>
      </p:sp>
      <p:sp>
        <p:nvSpPr>
          <p:cNvPr id="309" name="Google Shape;309;p38"/>
          <p:cNvSpPr txBox="1"/>
          <p:nvPr/>
        </p:nvSpPr>
        <p:spPr>
          <a:xfrm>
            <a:off x="714305" y="1905271"/>
            <a:ext cx="10763400" cy="324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100">
                <a:solidFill>
                  <a:srgbClr val="1A2230"/>
                </a:solidFill>
                <a:latin typeface="Merriweather"/>
                <a:ea typeface="Merriweather"/>
                <a:cs typeface="Merriweather"/>
                <a:sym typeface="Merriweather"/>
              </a:rPr>
              <a:t>L</a:t>
            </a:r>
            <a:r>
              <a:rPr i="0" lang="en-US" sz="4100">
                <a:solidFill>
                  <a:srgbClr val="1A2230"/>
                </a:solidFill>
                <a:latin typeface="Merriweather"/>
                <a:ea typeface="Merriweather"/>
                <a:cs typeface="Merriweather"/>
                <a:sym typeface="Merriweather"/>
              </a:rPr>
              <a:t>ooking to Jesus, the founder and perfecter of our faith, who for the joy that was set before him endured the cross, despising the shame, and is seated at the right hand of the throne of God.</a:t>
            </a:r>
            <a:endParaRPr sz="4100">
              <a:solidFill>
                <a:srgbClr val="1A2230"/>
              </a:solidFill>
              <a:latin typeface="Merriweather"/>
              <a:ea typeface="Merriweather"/>
              <a:cs typeface="Merriweather"/>
              <a:sym typeface="Merriweathe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39"/>
          <p:cNvSpPr txBox="1"/>
          <p:nvPr/>
        </p:nvSpPr>
        <p:spPr>
          <a:xfrm>
            <a:off x="705074" y="484750"/>
            <a:ext cx="7652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Psalm 139:13-14</a:t>
            </a:r>
            <a:endParaRPr b="1">
              <a:solidFill>
                <a:srgbClr val="00A8F9"/>
              </a:solidFill>
              <a:latin typeface="Merriweather"/>
              <a:ea typeface="Merriweather"/>
              <a:cs typeface="Merriweather"/>
              <a:sym typeface="Merriweather"/>
            </a:endParaRPr>
          </a:p>
        </p:txBody>
      </p:sp>
      <p:sp>
        <p:nvSpPr>
          <p:cNvPr id="315" name="Google Shape;315;p39"/>
          <p:cNvSpPr txBox="1"/>
          <p:nvPr/>
        </p:nvSpPr>
        <p:spPr>
          <a:xfrm>
            <a:off x="631680" y="1968196"/>
            <a:ext cx="10763400" cy="340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For you formed my inward parts; you knitted me together in my mother's womb. </a:t>
            </a:r>
            <a:r>
              <a:rPr baseline="30000" i="0" lang="en-US" sz="4300">
                <a:solidFill>
                  <a:srgbClr val="1A2230"/>
                </a:solidFill>
                <a:latin typeface="Merriweather"/>
                <a:ea typeface="Merriweather"/>
                <a:cs typeface="Merriweather"/>
                <a:sym typeface="Merriweather"/>
              </a:rPr>
              <a:t>14 </a:t>
            </a:r>
            <a:r>
              <a:rPr i="0" lang="en-US" sz="4300">
                <a:solidFill>
                  <a:srgbClr val="1A2230"/>
                </a:solidFill>
                <a:latin typeface="Merriweather"/>
                <a:ea typeface="Merriweather"/>
                <a:cs typeface="Merriweather"/>
                <a:sym typeface="Merriweather"/>
              </a:rPr>
              <a:t>I praise you, for I am fearfully and wonderfully made. Wonderful are your works; my soul knows it very well.</a:t>
            </a:r>
            <a:endParaRPr sz="4300">
              <a:solidFill>
                <a:srgbClr val="1A2230"/>
              </a:solidFill>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p:cNvSpPr txBox="1"/>
          <p:nvPr/>
        </p:nvSpPr>
        <p:spPr>
          <a:xfrm>
            <a:off x="735226" y="379900"/>
            <a:ext cx="101166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6000">
                <a:solidFill>
                  <a:srgbClr val="00A8F9"/>
                </a:solidFill>
                <a:latin typeface="Merriweather"/>
                <a:ea typeface="Merriweather"/>
                <a:cs typeface="Merriweather"/>
                <a:sym typeface="Merriweather"/>
              </a:rPr>
              <a:t>God views you as someone who…</a:t>
            </a:r>
            <a:endParaRPr>
              <a:solidFill>
                <a:srgbClr val="00A8F9"/>
              </a:solidFill>
              <a:latin typeface="Merriweather"/>
              <a:ea typeface="Merriweather"/>
              <a:cs typeface="Merriweather"/>
              <a:sym typeface="Merriweather"/>
            </a:endParaRPr>
          </a:p>
        </p:txBody>
      </p:sp>
      <p:sp>
        <p:nvSpPr>
          <p:cNvPr id="105" name="Google Shape;105;p4"/>
          <p:cNvSpPr txBox="1"/>
          <p:nvPr/>
        </p:nvSpPr>
        <p:spPr>
          <a:xfrm>
            <a:off x="903005" y="2434746"/>
            <a:ext cx="10763400" cy="26781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4200"/>
              <a:buFont typeface="Merriweather"/>
              <a:buAutoNum type="arabicPeriod"/>
            </a:pPr>
            <a:r>
              <a:rPr i="0" lang="en-US" sz="4200">
                <a:solidFill>
                  <a:srgbClr val="1A2230"/>
                </a:solidFill>
                <a:latin typeface="Merriweather"/>
                <a:ea typeface="Merriweather"/>
                <a:cs typeface="Merriweather"/>
                <a:sym typeface="Merriweather"/>
              </a:rPr>
              <a:t>He wants to bless</a:t>
            </a:r>
            <a:endParaRPr sz="42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Merriweather"/>
                <a:ea typeface="Merriweather"/>
                <a:cs typeface="Merriweather"/>
                <a:sym typeface="Merriweather"/>
              </a:rPr>
              <a:t> </a:t>
            </a:r>
            <a:endParaRPr sz="42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Merriweather"/>
                <a:ea typeface="Merriweather"/>
                <a:cs typeface="Merriweather"/>
                <a:sym typeface="Merriweather"/>
              </a:rPr>
              <a:t> </a:t>
            </a:r>
            <a:endParaRPr sz="42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4200"/>
              <a:buFont typeface="Merriweather"/>
              <a:buAutoNum type="arabicPeriod"/>
            </a:pPr>
            <a:r>
              <a:rPr lang="en-US" sz="4200">
                <a:solidFill>
                  <a:srgbClr val="1A2230"/>
                </a:solidFill>
                <a:latin typeface="Merriweather"/>
                <a:ea typeface="Merriweather"/>
                <a:cs typeface="Merriweather"/>
                <a:sym typeface="Merriweather"/>
              </a:rPr>
              <a:t> </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40"/>
          <p:cNvSpPr txBox="1"/>
          <p:nvPr/>
        </p:nvSpPr>
        <p:spPr>
          <a:xfrm>
            <a:off x="705074" y="484750"/>
            <a:ext cx="6153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Peter 2:24</a:t>
            </a:r>
            <a:endParaRPr b="1">
              <a:solidFill>
                <a:srgbClr val="00A8F9"/>
              </a:solidFill>
              <a:latin typeface="Merriweather"/>
              <a:ea typeface="Merriweather"/>
              <a:cs typeface="Merriweather"/>
              <a:sym typeface="Merriweather"/>
            </a:endParaRPr>
          </a:p>
        </p:txBody>
      </p:sp>
      <p:sp>
        <p:nvSpPr>
          <p:cNvPr id="321" name="Google Shape;321;p40"/>
          <p:cNvSpPr txBox="1"/>
          <p:nvPr/>
        </p:nvSpPr>
        <p:spPr>
          <a:xfrm>
            <a:off x="714305" y="18528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He himself bore our sins in his body on the tree, that we might die to sin and live to righteousness. By his wounds you have been healed.</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41"/>
          <p:cNvSpPr txBox="1"/>
          <p:nvPr/>
        </p:nvSpPr>
        <p:spPr>
          <a:xfrm>
            <a:off x="705074" y="484750"/>
            <a:ext cx="5764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Peter 3:18</a:t>
            </a:r>
            <a:endParaRPr b="1">
              <a:solidFill>
                <a:srgbClr val="00A8F9"/>
              </a:solidFill>
              <a:latin typeface="Merriweather"/>
              <a:ea typeface="Merriweather"/>
              <a:cs typeface="Merriweather"/>
              <a:sym typeface="Merriweather"/>
            </a:endParaRPr>
          </a:p>
        </p:txBody>
      </p:sp>
      <p:sp>
        <p:nvSpPr>
          <p:cNvPr id="327" name="Google Shape;327;p41"/>
          <p:cNvSpPr txBox="1"/>
          <p:nvPr/>
        </p:nvSpPr>
        <p:spPr>
          <a:xfrm>
            <a:off x="705075" y="1842375"/>
            <a:ext cx="103266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For Christ also suffered once for sins, the righteous for the unrighteous, that he might bring us to God, being put to death in the flesh but made alive in the spirit.</a:t>
            </a:r>
            <a:endParaRPr sz="4400">
              <a:solidFill>
                <a:srgbClr val="1A2230"/>
              </a:solidFill>
              <a:latin typeface="Merriweather"/>
              <a:ea typeface="Merriweather"/>
              <a:cs typeface="Merriweather"/>
              <a:sym typeface="Merriweathe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g324908f275f_0_30"/>
          <p:cNvSpPr txBox="1"/>
          <p:nvPr/>
        </p:nvSpPr>
        <p:spPr>
          <a:xfrm>
            <a:off x="563951" y="191125"/>
            <a:ext cx="97230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God views you as someone who…</a:t>
            </a:r>
            <a:endParaRPr b="1">
              <a:solidFill>
                <a:srgbClr val="00A8F9"/>
              </a:solidFill>
              <a:latin typeface="Merriweather"/>
              <a:ea typeface="Merriweather"/>
              <a:cs typeface="Merriweather"/>
              <a:sym typeface="Merriweather"/>
            </a:endParaRPr>
          </a:p>
        </p:txBody>
      </p:sp>
      <p:sp>
        <p:nvSpPr>
          <p:cNvPr id="333" name="Google Shape;333;g324908f275f_0_30"/>
          <p:cNvSpPr txBox="1"/>
          <p:nvPr/>
        </p:nvSpPr>
        <p:spPr>
          <a:xfrm>
            <a:off x="714305" y="2219896"/>
            <a:ext cx="10763400" cy="30477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He wants to bless</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Is worth teaching</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He wants in His family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Is worth dying for</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43"/>
          <p:cNvSpPr txBox="1"/>
          <p:nvPr/>
        </p:nvSpPr>
        <p:spPr>
          <a:xfrm>
            <a:off x="705075" y="484750"/>
            <a:ext cx="76524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339" name="Google Shape;339;p43"/>
          <p:cNvSpPr txBox="1"/>
          <p:nvPr/>
        </p:nvSpPr>
        <p:spPr>
          <a:xfrm>
            <a:off x="714310" y="2508162"/>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4"/>
          <p:cNvSpPr txBox="1"/>
          <p:nvPr/>
        </p:nvSpPr>
        <p:spPr>
          <a:xfrm>
            <a:off x="705075" y="484750"/>
            <a:ext cx="74427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345" name="Google Shape;345;p44"/>
          <p:cNvSpPr txBox="1"/>
          <p:nvPr/>
        </p:nvSpPr>
        <p:spPr>
          <a:xfrm>
            <a:off x="714310" y="2536999"/>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45"/>
          <p:cNvSpPr txBox="1"/>
          <p:nvPr/>
        </p:nvSpPr>
        <p:spPr>
          <a:xfrm>
            <a:off x="705074" y="484750"/>
            <a:ext cx="4559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3:16</a:t>
            </a:r>
            <a:endParaRPr b="1">
              <a:solidFill>
                <a:srgbClr val="00A8F9"/>
              </a:solidFill>
              <a:latin typeface="Merriweather"/>
              <a:ea typeface="Merriweather"/>
              <a:cs typeface="Merriweather"/>
              <a:sym typeface="Merriweather"/>
            </a:endParaRPr>
          </a:p>
        </p:txBody>
      </p:sp>
      <p:sp>
        <p:nvSpPr>
          <p:cNvPr id="351" name="Google Shape;351;p45"/>
          <p:cNvSpPr txBox="1"/>
          <p:nvPr/>
        </p:nvSpPr>
        <p:spPr>
          <a:xfrm>
            <a:off x="663130" y="2020621"/>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God so loved the world, that he gave his only Son, that whoever believes in him should not perish but have eternal life.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46"/>
          <p:cNvSpPr txBox="1"/>
          <p:nvPr/>
        </p:nvSpPr>
        <p:spPr>
          <a:xfrm>
            <a:off x="705074" y="484750"/>
            <a:ext cx="4674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3:17</a:t>
            </a:r>
            <a:endParaRPr b="1">
              <a:solidFill>
                <a:srgbClr val="00A8F9"/>
              </a:solidFill>
              <a:latin typeface="Merriweather"/>
              <a:ea typeface="Merriweather"/>
              <a:cs typeface="Merriweather"/>
              <a:sym typeface="Merriweather"/>
            </a:endParaRPr>
          </a:p>
        </p:txBody>
      </p:sp>
      <p:sp>
        <p:nvSpPr>
          <p:cNvPr id="357" name="Google Shape;357;p46"/>
          <p:cNvSpPr txBox="1"/>
          <p:nvPr/>
        </p:nvSpPr>
        <p:spPr>
          <a:xfrm>
            <a:off x="714305" y="2010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God did not send his Son into the world to condemn the world, but in order that the world might be saved through him</a:t>
            </a:r>
            <a:r>
              <a:rPr lang="en-US" sz="4800">
                <a:solidFill>
                  <a:srgbClr val="1A2230"/>
                </a:solidFill>
                <a:latin typeface="Merriweather"/>
                <a:ea typeface="Merriweather"/>
                <a:cs typeface="Merriweather"/>
                <a:sym typeface="Merriweather"/>
              </a:rPr>
              <a: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47"/>
          <p:cNvSpPr txBox="1"/>
          <p:nvPr/>
        </p:nvSpPr>
        <p:spPr>
          <a:xfrm>
            <a:off x="705074" y="484750"/>
            <a:ext cx="6970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10:13</a:t>
            </a:r>
            <a:endParaRPr b="1">
              <a:solidFill>
                <a:srgbClr val="00A8F9"/>
              </a:solidFill>
              <a:latin typeface="Merriweather"/>
              <a:ea typeface="Merriweather"/>
              <a:cs typeface="Merriweather"/>
              <a:sym typeface="Merriweather"/>
            </a:endParaRPr>
          </a:p>
        </p:txBody>
      </p:sp>
      <p:sp>
        <p:nvSpPr>
          <p:cNvPr id="363" name="Google Shape;363;p47"/>
          <p:cNvSpPr txBox="1"/>
          <p:nvPr/>
        </p:nvSpPr>
        <p:spPr>
          <a:xfrm>
            <a:off x="663130" y="2366671"/>
            <a:ext cx="10763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“everyone who calls on the name of the Lord will be saved.”</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8"/>
          <p:cNvSpPr txBox="1"/>
          <p:nvPr/>
        </p:nvSpPr>
        <p:spPr>
          <a:xfrm>
            <a:off x="705074" y="484750"/>
            <a:ext cx="5010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14:6</a:t>
            </a:r>
            <a:endParaRPr b="1">
              <a:solidFill>
                <a:srgbClr val="00A8F9"/>
              </a:solidFill>
              <a:latin typeface="Merriweather"/>
              <a:ea typeface="Merriweather"/>
              <a:cs typeface="Merriweather"/>
              <a:sym typeface="Merriweather"/>
            </a:endParaRPr>
          </a:p>
        </p:txBody>
      </p:sp>
      <p:sp>
        <p:nvSpPr>
          <p:cNvPr id="369" name="Google Shape;369;p48"/>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Jesus said to him, “I am the way, and the truth, and the life. No one comes to the Father except through me.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49"/>
          <p:cNvSpPr txBox="1"/>
          <p:nvPr/>
        </p:nvSpPr>
        <p:spPr>
          <a:xfrm>
            <a:off x="705075" y="484750"/>
            <a:ext cx="110604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375" name="Google Shape;375;p49"/>
          <p:cNvSpPr txBox="1"/>
          <p:nvPr/>
        </p:nvSpPr>
        <p:spPr>
          <a:xfrm>
            <a:off x="787685" y="2500612"/>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nvSpPr>
        <p:spPr>
          <a:xfrm>
            <a:off x="705072" y="484750"/>
            <a:ext cx="9917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2:8-9</a:t>
            </a:r>
            <a:endParaRPr b="1">
              <a:solidFill>
                <a:srgbClr val="00A8F9"/>
              </a:solidFill>
              <a:latin typeface="Merriweather"/>
              <a:ea typeface="Merriweather"/>
              <a:cs typeface="Merriweather"/>
              <a:sym typeface="Merriweather"/>
            </a:endParaRPr>
          </a:p>
        </p:txBody>
      </p:sp>
      <p:sp>
        <p:nvSpPr>
          <p:cNvPr id="111" name="Google Shape;111;p5"/>
          <p:cNvSpPr txBox="1"/>
          <p:nvPr/>
        </p:nvSpPr>
        <p:spPr>
          <a:xfrm>
            <a:off x="714305" y="2031121"/>
            <a:ext cx="107634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For by grace you have been saved through faith. And this is not your own doing; it is the gift of God, </a:t>
            </a:r>
            <a:r>
              <a:rPr baseline="30000" i="0" lang="en-US" sz="4200">
                <a:solidFill>
                  <a:srgbClr val="1A2230"/>
                </a:solidFill>
                <a:latin typeface="Merriweather"/>
                <a:ea typeface="Merriweather"/>
                <a:cs typeface="Merriweather"/>
                <a:sym typeface="Merriweather"/>
              </a:rPr>
              <a:t>9 </a:t>
            </a:r>
            <a:r>
              <a:rPr i="0" lang="en-US" sz="4200">
                <a:solidFill>
                  <a:srgbClr val="1A2230"/>
                </a:solidFill>
                <a:latin typeface="Merriweather"/>
                <a:ea typeface="Merriweather"/>
                <a:cs typeface="Merriweather"/>
                <a:sym typeface="Merriweather"/>
              </a:rPr>
              <a:t>not a result of works, so that no</a:t>
            </a:r>
            <a:r>
              <a:rPr i="0" lang="en-US" sz="4200">
                <a:solidFill>
                  <a:srgbClr val="1A2230"/>
                </a:solidFill>
                <a:latin typeface="Merriweather"/>
                <a:ea typeface="Merriweather"/>
                <a:cs typeface="Merriweather"/>
                <a:sym typeface="Merriweather"/>
              </a:rPr>
              <a:t> </a:t>
            </a:r>
            <a:r>
              <a:rPr i="0" lang="en-US" sz="4200">
                <a:solidFill>
                  <a:srgbClr val="1A2230"/>
                </a:solidFill>
                <a:latin typeface="Merriweather"/>
                <a:ea typeface="Merriweather"/>
                <a:cs typeface="Merriweather"/>
                <a:sym typeface="Merriweather"/>
              </a:rPr>
              <a:t>one may </a:t>
            </a:r>
            <a:r>
              <a:rPr i="0" lang="en-US" sz="4200">
                <a:solidFill>
                  <a:srgbClr val="1A2230"/>
                </a:solidFill>
                <a:latin typeface="Merriweather"/>
                <a:ea typeface="Merriweather"/>
                <a:cs typeface="Merriweather"/>
                <a:sym typeface="Merriweather"/>
              </a:rPr>
              <a:t>bo</a:t>
            </a:r>
            <a:r>
              <a:rPr i="0" lang="en-US" sz="4200">
                <a:solidFill>
                  <a:srgbClr val="1A2230"/>
                </a:solidFill>
                <a:latin typeface="Merriweather"/>
                <a:ea typeface="Merriweather"/>
                <a:cs typeface="Merriweather"/>
                <a:sym typeface="Merriweather"/>
              </a:rPr>
              <a:t>ast. </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50"/>
          <p:cNvSpPr txBox="1"/>
          <p:nvPr/>
        </p:nvSpPr>
        <p:spPr>
          <a:xfrm>
            <a:off x="705075" y="484750"/>
            <a:ext cx="109977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381" name="Google Shape;381;p50"/>
          <p:cNvSpPr txBox="1"/>
          <p:nvPr/>
        </p:nvSpPr>
        <p:spPr>
          <a:xfrm>
            <a:off x="766735" y="2424262"/>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View others the same way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51"/>
          <p:cNvSpPr txBox="1"/>
          <p:nvPr/>
        </p:nvSpPr>
        <p:spPr>
          <a:xfrm>
            <a:off x="705075" y="484750"/>
            <a:ext cx="9288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7200">
                <a:solidFill>
                  <a:srgbClr val="00A8F9"/>
                </a:solidFill>
                <a:latin typeface="Merriweather"/>
                <a:ea typeface="Merriweather"/>
                <a:cs typeface="Merriweather"/>
                <a:sym typeface="Merriweather"/>
              </a:rPr>
              <a:t>Matthew 22:37-38</a:t>
            </a:r>
            <a:endParaRPr>
              <a:solidFill>
                <a:srgbClr val="00A8F9"/>
              </a:solidFill>
              <a:latin typeface="Merriweather"/>
              <a:ea typeface="Merriweather"/>
              <a:cs typeface="Merriweather"/>
              <a:sym typeface="Merriweather"/>
            </a:endParaRPr>
          </a:p>
        </p:txBody>
      </p:sp>
      <p:sp>
        <p:nvSpPr>
          <p:cNvPr id="387" name="Google Shape;387;p51"/>
          <p:cNvSpPr txBox="1"/>
          <p:nvPr/>
        </p:nvSpPr>
        <p:spPr>
          <a:xfrm>
            <a:off x="714305" y="1768971"/>
            <a:ext cx="10763400" cy="3555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And he said to him, “You shall love the Lord your God with all your heart and with all your soul and with all your mind. </a:t>
            </a:r>
            <a:r>
              <a:rPr baseline="30000" i="0" lang="en-US" sz="4500">
                <a:solidFill>
                  <a:srgbClr val="1A2230"/>
                </a:solidFill>
                <a:latin typeface="Merriweather"/>
                <a:ea typeface="Merriweather"/>
                <a:cs typeface="Merriweather"/>
                <a:sym typeface="Merriweather"/>
              </a:rPr>
              <a:t>38 </a:t>
            </a:r>
            <a:r>
              <a:rPr i="0" lang="en-US" sz="4500">
                <a:solidFill>
                  <a:srgbClr val="1A2230"/>
                </a:solidFill>
                <a:latin typeface="Merriweather"/>
                <a:ea typeface="Merriweather"/>
                <a:cs typeface="Merriweather"/>
                <a:sym typeface="Merriweather"/>
              </a:rPr>
              <a:t>This is the great and first commandment.</a:t>
            </a:r>
            <a:r>
              <a:rPr i="0" lang="en-US" sz="4500">
                <a:solidFill>
                  <a:schemeClr val="lt1"/>
                </a:solidFill>
                <a:latin typeface="Merriweather"/>
                <a:ea typeface="Merriweather"/>
                <a:cs typeface="Merriweather"/>
                <a:sym typeface="Merriweather"/>
              </a:rPr>
              <a:t> </a:t>
            </a:r>
            <a:endParaRPr sz="4500">
              <a:solidFill>
                <a:schemeClr val="lt1"/>
              </a:solidFill>
              <a:latin typeface="Merriweather"/>
              <a:ea typeface="Merriweather"/>
              <a:cs typeface="Merriweather"/>
              <a:sym typeface="Merriweathe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52"/>
          <p:cNvSpPr txBox="1"/>
          <p:nvPr/>
        </p:nvSpPr>
        <p:spPr>
          <a:xfrm>
            <a:off x="705074" y="484750"/>
            <a:ext cx="7065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22:39</a:t>
            </a:r>
            <a:endParaRPr b="1">
              <a:solidFill>
                <a:srgbClr val="00A8F9"/>
              </a:solidFill>
              <a:latin typeface="Merriweather"/>
              <a:ea typeface="Merriweather"/>
              <a:cs typeface="Merriweather"/>
              <a:sym typeface="Merriweather"/>
            </a:endParaRPr>
          </a:p>
        </p:txBody>
      </p:sp>
      <p:sp>
        <p:nvSpPr>
          <p:cNvPr id="393" name="Google Shape;393;p52"/>
          <p:cNvSpPr txBox="1"/>
          <p:nvPr/>
        </p:nvSpPr>
        <p:spPr>
          <a:xfrm>
            <a:off x="714305" y="2482021"/>
            <a:ext cx="10763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a:t>
            </a:r>
            <a:r>
              <a:rPr i="0" lang="en-US" sz="4800">
                <a:solidFill>
                  <a:srgbClr val="1A2230"/>
                </a:solidFill>
                <a:latin typeface="Merriweather"/>
                <a:ea typeface="Merriweather"/>
                <a:cs typeface="Merriweather"/>
                <a:sym typeface="Merriweather"/>
              </a:rPr>
              <a:t>And a second is like it: You shall love your neighbor as yourself.</a:t>
            </a:r>
            <a:r>
              <a:rPr lang="en-US" sz="4800">
                <a:solidFill>
                  <a:srgbClr val="1A2230"/>
                </a:solidFill>
                <a:latin typeface="Merriweather"/>
                <a:ea typeface="Merriweather"/>
                <a:cs typeface="Merriweather"/>
                <a:sym typeface="Merriweather"/>
              </a:rPr>
              <a:t>”</a:t>
            </a:r>
            <a:r>
              <a:rPr i="0" lang="en-US" sz="4800">
                <a:solidFill>
                  <a:srgbClr val="1A2230"/>
                </a:solidFill>
                <a:latin typeface="Merriweather"/>
                <a:ea typeface="Merriweather"/>
                <a:cs typeface="Merriweather"/>
                <a:sym typeface="Merriweather"/>
              </a:rPr>
              <a: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53"/>
          <p:cNvSpPr txBox="1"/>
          <p:nvPr/>
        </p:nvSpPr>
        <p:spPr>
          <a:xfrm>
            <a:off x="705074" y="484750"/>
            <a:ext cx="7526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4:32</a:t>
            </a:r>
            <a:endParaRPr b="1">
              <a:solidFill>
                <a:srgbClr val="00A8F9"/>
              </a:solidFill>
              <a:latin typeface="Merriweather"/>
              <a:ea typeface="Merriweather"/>
              <a:cs typeface="Merriweather"/>
              <a:sym typeface="Merriweather"/>
            </a:endParaRPr>
          </a:p>
        </p:txBody>
      </p:sp>
      <p:sp>
        <p:nvSpPr>
          <p:cNvPr id="399" name="Google Shape;399;p53"/>
          <p:cNvSpPr txBox="1"/>
          <p:nvPr/>
        </p:nvSpPr>
        <p:spPr>
          <a:xfrm>
            <a:off x="558275" y="2148750"/>
            <a:ext cx="11511300" cy="2262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700">
                <a:solidFill>
                  <a:srgbClr val="1A2230"/>
                </a:solidFill>
                <a:latin typeface="Merriweather"/>
                <a:ea typeface="Merriweather"/>
                <a:cs typeface="Merriweather"/>
                <a:sym typeface="Merriweather"/>
              </a:rPr>
              <a:t>“</a:t>
            </a:r>
            <a:r>
              <a:rPr i="0" lang="en-US" sz="4700">
                <a:solidFill>
                  <a:srgbClr val="1A2230"/>
                </a:solidFill>
                <a:latin typeface="Merriweather"/>
                <a:ea typeface="Merriweather"/>
                <a:cs typeface="Merriweather"/>
                <a:sym typeface="Merriweather"/>
              </a:rPr>
              <a:t>Be kind to one another, tenderhearted, forgiving one another, as God in Christ forgave you.</a:t>
            </a:r>
            <a:r>
              <a:rPr lang="en-US" sz="4700">
                <a:solidFill>
                  <a:srgbClr val="1A2230"/>
                </a:solidFill>
                <a:latin typeface="Merriweather"/>
                <a:ea typeface="Merriweather"/>
                <a:cs typeface="Merriweather"/>
                <a:sym typeface="Merriweather"/>
              </a:rPr>
              <a:t>”</a:t>
            </a:r>
            <a:endParaRPr sz="4700">
              <a:solidFill>
                <a:srgbClr val="1A2230"/>
              </a:solidFill>
              <a:latin typeface="Merriweather"/>
              <a:ea typeface="Merriweather"/>
              <a:cs typeface="Merriweather"/>
              <a:sym typeface="Merriweathe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54"/>
          <p:cNvSpPr txBox="1"/>
          <p:nvPr/>
        </p:nvSpPr>
        <p:spPr>
          <a:xfrm>
            <a:off x="705074" y="484750"/>
            <a:ext cx="5324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15:12</a:t>
            </a:r>
            <a:endParaRPr b="1">
              <a:solidFill>
                <a:srgbClr val="00A8F9"/>
              </a:solidFill>
              <a:latin typeface="Merriweather"/>
              <a:ea typeface="Merriweather"/>
              <a:cs typeface="Merriweather"/>
              <a:sym typeface="Merriweather"/>
            </a:endParaRPr>
          </a:p>
        </p:txBody>
      </p:sp>
      <p:sp>
        <p:nvSpPr>
          <p:cNvPr id="405" name="Google Shape;405;p54"/>
          <p:cNvSpPr txBox="1"/>
          <p:nvPr/>
        </p:nvSpPr>
        <p:spPr>
          <a:xfrm>
            <a:off x="714305" y="2274596"/>
            <a:ext cx="10763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“This is my commandment, that you love one another as I have loved you.</a:t>
            </a:r>
            <a:r>
              <a:rPr lang="en-US" sz="4800">
                <a:solidFill>
                  <a:srgbClr val="1A2230"/>
                </a:solidFill>
                <a:latin typeface="Merriweather"/>
                <a:ea typeface="Merriweather"/>
                <a:cs typeface="Merriweather"/>
                <a:sym typeface="Merriweather"/>
              </a:rPr>
              <a: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55"/>
          <p:cNvSpPr txBox="1"/>
          <p:nvPr/>
        </p:nvSpPr>
        <p:spPr>
          <a:xfrm>
            <a:off x="705075" y="484750"/>
            <a:ext cx="113646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411" name="Google Shape;411;p55"/>
          <p:cNvSpPr txBox="1"/>
          <p:nvPr/>
        </p:nvSpPr>
        <p:spPr>
          <a:xfrm>
            <a:off x="714310" y="2424262"/>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View others the same way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56"/>
          <p:cNvSpPr txBox="1"/>
          <p:nvPr/>
        </p:nvSpPr>
        <p:spPr>
          <a:xfrm>
            <a:off x="577925" y="285525"/>
            <a:ext cx="108822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417" name="Google Shape;417;p56"/>
          <p:cNvSpPr txBox="1"/>
          <p:nvPr/>
        </p:nvSpPr>
        <p:spPr>
          <a:xfrm>
            <a:off x="714310" y="2458687"/>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View others the same way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Live our life on mission</a:t>
            </a:r>
            <a:endParaRPr>
              <a:solidFill>
                <a:srgbClr val="1A2230"/>
              </a:solidFill>
              <a:latin typeface="Merriweather"/>
              <a:ea typeface="Merriweather"/>
              <a:cs typeface="Merriweather"/>
              <a:sym typeface="Merriweathe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57"/>
          <p:cNvSpPr txBox="1"/>
          <p:nvPr/>
        </p:nvSpPr>
        <p:spPr>
          <a:xfrm>
            <a:off x="705074" y="337925"/>
            <a:ext cx="7096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2:10</a:t>
            </a:r>
            <a:endParaRPr b="1">
              <a:solidFill>
                <a:srgbClr val="00A8F9"/>
              </a:solidFill>
              <a:latin typeface="Merriweather"/>
              <a:ea typeface="Merriweather"/>
              <a:cs typeface="Merriweather"/>
              <a:sym typeface="Merriweather"/>
            </a:endParaRPr>
          </a:p>
        </p:txBody>
      </p:sp>
      <p:sp>
        <p:nvSpPr>
          <p:cNvPr id="423" name="Google Shape;423;p57"/>
          <p:cNvSpPr txBox="1"/>
          <p:nvPr/>
        </p:nvSpPr>
        <p:spPr>
          <a:xfrm>
            <a:off x="705075" y="1601175"/>
            <a:ext cx="104628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a:t>
            </a:r>
            <a:r>
              <a:rPr i="0" lang="en-US" sz="4800">
                <a:solidFill>
                  <a:srgbClr val="1A2230"/>
                </a:solidFill>
                <a:latin typeface="Merriweather"/>
                <a:ea typeface="Merriweather"/>
                <a:cs typeface="Merriweather"/>
                <a:sym typeface="Merriweather"/>
              </a:rPr>
              <a:t>For we are his</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workmanship,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created in Christ Jesus for good works, which God prepared beforehand, that we should walk in them</a:t>
            </a:r>
            <a:r>
              <a:rPr lang="en-US" sz="4800">
                <a:solidFill>
                  <a:srgbClr val="1A2230"/>
                </a:solidFill>
                <a:latin typeface="Merriweather"/>
                <a:ea typeface="Merriweather"/>
                <a:cs typeface="Merriweather"/>
                <a:sym typeface="Merriweather"/>
              </a:rPr>
              <a: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58"/>
          <p:cNvSpPr txBox="1"/>
          <p:nvPr/>
        </p:nvSpPr>
        <p:spPr>
          <a:xfrm>
            <a:off x="705075" y="484750"/>
            <a:ext cx="7338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5:16</a:t>
            </a:r>
            <a:endParaRPr b="1">
              <a:solidFill>
                <a:srgbClr val="00A8F9"/>
              </a:solidFill>
              <a:latin typeface="Merriweather"/>
              <a:ea typeface="Merriweather"/>
              <a:cs typeface="Merriweather"/>
              <a:sym typeface="Merriweather"/>
            </a:endParaRPr>
          </a:p>
        </p:txBody>
      </p:sp>
      <p:sp>
        <p:nvSpPr>
          <p:cNvPr id="429" name="Google Shape;429;p58"/>
          <p:cNvSpPr txBox="1"/>
          <p:nvPr/>
        </p:nvSpPr>
        <p:spPr>
          <a:xfrm>
            <a:off x="705080" y="1685071"/>
            <a:ext cx="107634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a:t>
            </a:r>
            <a:r>
              <a:rPr i="0" lang="en-US" sz="4800">
                <a:solidFill>
                  <a:srgbClr val="1A2230"/>
                </a:solidFill>
                <a:latin typeface="Merriweather"/>
                <a:ea typeface="Merriweather"/>
                <a:cs typeface="Merriweather"/>
                <a:sym typeface="Merriweather"/>
              </a:rPr>
              <a:t>In the same way, let your light shine before others, so that they may see your good works and give glory to your Father who is in heaven.</a:t>
            </a:r>
            <a:r>
              <a:rPr lang="en-US" sz="4800">
                <a:solidFill>
                  <a:srgbClr val="1A2230"/>
                </a:solidFill>
                <a:latin typeface="Merriweather"/>
                <a:ea typeface="Merriweather"/>
                <a:cs typeface="Merriweather"/>
                <a:sym typeface="Merriweather"/>
              </a:rPr>
              <a: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59"/>
          <p:cNvSpPr txBox="1"/>
          <p:nvPr/>
        </p:nvSpPr>
        <p:spPr>
          <a:xfrm>
            <a:off x="705075" y="484750"/>
            <a:ext cx="7453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28:19</a:t>
            </a:r>
            <a:endParaRPr b="1">
              <a:solidFill>
                <a:srgbClr val="00A8F9"/>
              </a:solidFill>
              <a:latin typeface="Merriweather"/>
              <a:ea typeface="Merriweather"/>
              <a:cs typeface="Merriweather"/>
              <a:sym typeface="Merriweather"/>
            </a:endParaRPr>
          </a:p>
        </p:txBody>
      </p:sp>
      <p:sp>
        <p:nvSpPr>
          <p:cNvPr id="435" name="Google Shape;435;p59"/>
          <p:cNvSpPr txBox="1"/>
          <p:nvPr/>
        </p:nvSpPr>
        <p:spPr>
          <a:xfrm>
            <a:off x="601800" y="1873825"/>
            <a:ext cx="10461300" cy="2924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600">
                <a:solidFill>
                  <a:srgbClr val="1A2230"/>
                </a:solidFill>
                <a:latin typeface="Merriweather"/>
                <a:ea typeface="Merriweather"/>
                <a:cs typeface="Merriweather"/>
                <a:sym typeface="Merriweather"/>
              </a:rPr>
              <a:t>“</a:t>
            </a:r>
            <a:r>
              <a:rPr i="0" lang="en-US" sz="4600">
                <a:solidFill>
                  <a:srgbClr val="1A2230"/>
                </a:solidFill>
                <a:latin typeface="Merriweather"/>
                <a:ea typeface="Merriweather"/>
                <a:cs typeface="Merriweather"/>
                <a:sym typeface="Merriweather"/>
              </a:rPr>
              <a:t>Go therefore and make disciples of all nations, baptizing them in the name of the Father and of the Son and of the Holy Spirit</a:t>
            </a:r>
            <a:r>
              <a:rPr i="0" lang="en-US" sz="4600">
                <a:solidFill>
                  <a:srgbClr val="1A2230"/>
                </a:solidFill>
                <a:latin typeface="Merriweather"/>
                <a:ea typeface="Merriweather"/>
                <a:cs typeface="Merriweather"/>
                <a:sym typeface="Merriweather"/>
              </a:rPr>
              <a:t>, </a:t>
            </a:r>
            <a:endParaRPr sz="4600">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nvSpPr>
        <p:spPr>
          <a:xfrm>
            <a:off x="705073" y="484750"/>
            <a:ext cx="8795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7:9-10</a:t>
            </a:r>
            <a:endParaRPr b="1">
              <a:solidFill>
                <a:srgbClr val="00A8F9"/>
              </a:solidFill>
              <a:latin typeface="Merriweather"/>
              <a:ea typeface="Merriweather"/>
              <a:cs typeface="Merriweather"/>
              <a:sym typeface="Merriweather"/>
            </a:endParaRPr>
          </a:p>
        </p:txBody>
      </p:sp>
      <p:sp>
        <p:nvSpPr>
          <p:cNvPr id="117" name="Google Shape;117;p6"/>
          <p:cNvSpPr txBox="1"/>
          <p:nvPr/>
        </p:nvSpPr>
        <p:spPr>
          <a:xfrm>
            <a:off x="705075" y="1905150"/>
            <a:ext cx="980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Or which one of you, if his son asks him for bread, will give him a stone? </a:t>
            </a:r>
            <a:r>
              <a:rPr baseline="30000" i="0" lang="en-US" sz="4800">
                <a:solidFill>
                  <a:srgbClr val="1A2230"/>
                </a:solidFill>
                <a:latin typeface="Merriweather"/>
                <a:ea typeface="Merriweather"/>
                <a:cs typeface="Merriweather"/>
                <a:sym typeface="Merriweather"/>
              </a:rPr>
              <a:t>10 </a:t>
            </a:r>
            <a:r>
              <a:rPr i="0" lang="en-US" sz="4800">
                <a:solidFill>
                  <a:srgbClr val="1A2230"/>
                </a:solidFill>
                <a:latin typeface="Merriweather"/>
                <a:ea typeface="Merriweather"/>
                <a:cs typeface="Merriweather"/>
                <a:sym typeface="Merriweather"/>
              </a:rPr>
              <a:t>Or if he asks for a fish, will give him a serpent?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60"/>
          <p:cNvSpPr txBox="1"/>
          <p:nvPr/>
        </p:nvSpPr>
        <p:spPr>
          <a:xfrm>
            <a:off x="705075" y="484750"/>
            <a:ext cx="7736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28:20</a:t>
            </a:r>
            <a:endParaRPr b="1">
              <a:solidFill>
                <a:srgbClr val="00A8F9"/>
              </a:solidFill>
              <a:latin typeface="Merriweather"/>
              <a:ea typeface="Merriweather"/>
              <a:cs typeface="Merriweather"/>
              <a:sym typeface="Merriweather"/>
            </a:endParaRPr>
          </a:p>
        </p:txBody>
      </p:sp>
      <p:sp>
        <p:nvSpPr>
          <p:cNvPr id="441" name="Google Shape;441;p60"/>
          <p:cNvSpPr txBox="1"/>
          <p:nvPr/>
        </p:nvSpPr>
        <p:spPr>
          <a:xfrm>
            <a:off x="705075" y="1905150"/>
            <a:ext cx="10085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1A2230"/>
                </a:solidFill>
                <a:latin typeface="Merriweather"/>
                <a:ea typeface="Merriweather"/>
                <a:cs typeface="Merriweather"/>
                <a:sym typeface="Merriweather"/>
              </a:rPr>
              <a:t>T</a:t>
            </a:r>
            <a:r>
              <a:rPr i="0" lang="en-US" sz="4800">
                <a:solidFill>
                  <a:srgbClr val="1A2230"/>
                </a:solidFill>
                <a:latin typeface="Merriweather"/>
                <a:ea typeface="Merriweather"/>
                <a:cs typeface="Merriweather"/>
                <a:sym typeface="Merriweather"/>
              </a:rPr>
              <a:t>eaching them to observe all that I have commanded you. And behold, I am with you always, to the end of the age.</a:t>
            </a:r>
            <a:r>
              <a:rPr lang="en-US" sz="4800">
                <a:solidFill>
                  <a:srgbClr val="1A2230"/>
                </a:solidFill>
                <a:latin typeface="Merriweather"/>
                <a:ea typeface="Merriweather"/>
                <a:cs typeface="Merriweather"/>
                <a:sym typeface="Merriweather"/>
              </a:rPr>
              <a:t>”</a:t>
            </a:r>
            <a:endParaRPr>
              <a:solidFill>
                <a:srgbClr val="1A2230"/>
              </a:solidFill>
              <a:latin typeface="Merriweather"/>
              <a:ea typeface="Merriweather"/>
              <a:cs typeface="Merriweather"/>
              <a:sym typeface="Merriweathe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61"/>
          <p:cNvSpPr txBox="1"/>
          <p:nvPr/>
        </p:nvSpPr>
        <p:spPr>
          <a:xfrm>
            <a:off x="487050" y="516200"/>
            <a:ext cx="112179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00A8F9"/>
                </a:solidFill>
                <a:latin typeface="Merriweather"/>
                <a:ea typeface="Merriweather"/>
                <a:cs typeface="Merriweather"/>
                <a:sym typeface="Merriweather"/>
              </a:rPr>
              <a:t>Which means that we should…</a:t>
            </a:r>
            <a:endParaRPr b="1">
              <a:solidFill>
                <a:srgbClr val="00A8F9"/>
              </a:solidFill>
              <a:latin typeface="Merriweather"/>
              <a:ea typeface="Merriweather"/>
              <a:cs typeface="Merriweather"/>
              <a:sym typeface="Merriweather"/>
            </a:endParaRPr>
          </a:p>
        </p:txBody>
      </p:sp>
      <p:sp>
        <p:nvSpPr>
          <p:cNvPr id="447" name="Google Shape;447;p61"/>
          <p:cNvSpPr txBox="1"/>
          <p:nvPr/>
        </p:nvSpPr>
        <p:spPr>
          <a:xfrm>
            <a:off x="714310" y="2553012"/>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i="0" lang="en-US" sz="4800">
                <a:solidFill>
                  <a:srgbClr val="1A2230"/>
                </a:solidFill>
                <a:latin typeface="Merriweather"/>
                <a:ea typeface="Merriweather"/>
                <a:cs typeface="Merriweather"/>
                <a:sym typeface="Merriweather"/>
              </a:rPr>
              <a:t>Accept God’s mercy and grace</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View others the same way</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Live our life on mission</a:t>
            </a:r>
            <a:endParaRPr>
              <a:solidFill>
                <a:srgbClr val="1A2230"/>
              </a:solidFill>
              <a:latin typeface="Merriweather"/>
              <a:ea typeface="Merriweather"/>
              <a:cs typeface="Merriweather"/>
              <a:sym typeface="Merriweathe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55" name="Shape 455"/>
        <p:cNvGrpSpPr/>
        <p:nvPr/>
      </p:nvGrpSpPr>
      <p:grpSpPr>
        <a:xfrm>
          <a:off x="0" y="0"/>
          <a:ext cx="0" cy="0"/>
          <a:chOff x="0" y="0"/>
          <a:chExt cx="0" cy="0"/>
        </a:xfrm>
      </p:grpSpPr>
      <p:pic>
        <p:nvPicPr>
          <p:cNvPr id="456" name="Google Shape;456;g32591e56d14_0_9"/>
          <p:cNvPicPr preferRelativeResize="0"/>
          <p:nvPr/>
        </p:nvPicPr>
        <p:blipFill>
          <a:blip r:embed="rId3">
            <a:alphaModFix/>
          </a:blip>
          <a:stretch>
            <a:fillRect/>
          </a:stretch>
        </p:blipFill>
        <p:spPr>
          <a:xfrm>
            <a:off x="0" y="-8"/>
            <a:ext cx="12192000" cy="685800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nvSpPr>
        <p:spPr>
          <a:xfrm>
            <a:off x="705073" y="484750"/>
            <a:ext cx="7662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7:11</a:t>
            </a:r>
            <a:endParaRPr b="1">
              <a:solidFill>
                <a:srgbClr val="00A8F9"/>
              </a:solidFill>
              <a:latin typeface="Merriweather"/>
              <a:ea typeface="Merriweather"/>
              <a:cs typeface="Merriweather"/>
              <a:sym typeface="Merriweather"/>
            </a:endParaRPr>
          </a:p>
        </p:txBody>
      </p:sp>
      <p:sp>
        <p:nvSpPr>
          <p:cNvPr id="123" name="Google Shape;123;p7"/>
          <p:cNvSpPr txBox="1"/>
          <p:nvPr/>
        </p:nvSpPr>
        <p:spPr>
          <a:xfrm>
            <a:off x="705075" y="1863350"/>
            <a:ext cx="99711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If you then, who are evil, know how to give good gifts to your children, how much more will your Father who is in heaven give good things to those who ask him!</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8"/>
          <p:cNvSpPr txBox="1"/>
          <p:nvPr/>
        </p:nvSpPr>
        <p:spPr>
          <a:xfrm>
            <a:off x="705073" y="484750"/>
            <a:ext cx="7096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Genesis 1:27</a:t>
            </a:r>
            <a:endParaRPr b="1">
              <a:solidFill>
                <a:srgbClr val="00A8F9"/>
              </a:solidFill>
              <a:latin typeface="Merriweather"/>
              <a:ea typeface="Merriweather"/>
              <a:cs typeface="Merriweather"/>
              <a:sym typeface="Merriweather"/>
            </a:endParaRPr>
          </a:p>
        </p:txBody>
      </p:sp>
      <p:sp>
        <p:nvSpPr>
          <p:cNvPr id="129" name="Google Shape;129;p8"/>
          <p:cNvSpPr txBox="1"/>
          <p:nvPr/>
        </p:nvSpPr>
        <p:spPr>
          <a:xfrm>
            <a:off x="705075" y="1905150"/>
            <a:ext cx="111339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So God created man in his own image, in the image of God he created him;</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male and female he created them.</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9"/>
          <p:cNvSpPr txBox="1"/>
          <p:nvPr/>
        </p:nvSpPr>
        <p:spPr>
          <a:xfrm>
            <a:off x="705073" y="484750"/>
            <a:ext cx="7317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8:32</a:t>
            </a:r>
            <a:endParaRPr b="1">
              <a:solidFill>
                <a:srgbClr val="00A8F9"/>
              </a:solidFill>
              <a:latin typeface="Merriweather"/>
              <a:ea typeface="Merriweather"/>
              <a:cs typeface="Merriweather"/>
              <a:sym typeface="Merriweather"/>
            </a:endParaRPr>
          </a:p>
        </p:txBody>
      </p:sp>
      <p:sp>
        <p:nvSpPr>
          <p:cNvPr id="135" name="Google Shape;135;p9"/>
          <p:cNvSpPr txBox="1"/>
          <p:nvPr/>
        </p:nvSpPr>
        <p:spPr>
          <a:xfrm>
            <a:off x="705075" y="1905150"/>
            <a:ext cx="99909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He who did not spare his own Son but </a:t>
            </a:r>
            <a:r>
              <a:rPr lang="en-US" sz="4800">
                <a:solidFill>
                  <a:srgbClr val="1A2230"/>
                </a:solidFill>
                <a:latin typeface="Merriweather"/>
                <a:ea typeface="Merriweather"/>
                <a:cs typeface="Merriweather"/>
                <a:sym typeface="Merriweather"/>
              </a:rPr>
              <a:t>g</a:t>
            </a:r>
            <a:r>
              <a:rPr i="0" lang="en-US" sz="4800">
                <a:solidFill>
                  <a:srgbClr val="1A2230"/>
                </a:solidFill>
                <a:latin typeface="Merriweather"/>
                <a:ea typeface="Merriweather"/>
                <a:cs typeface="Merriweather"/>
                <a:sym typeface="Merriweather"/>
              </a:rPr>
              <a:t>ave him up for us all, how will he not also with him graciously give us all things?</a:t>
            </a:r>
            <a:endParaRPr i="0" sz="4800">
              <a:solidFill>
                <a:srgbClr val="1A2230"/>
              </a:solidFill>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2024-11-25T20:36:18Z</dcterms:created>
  <dc:creator>Josh Fisher</dc:creator>
</cp:coreProperties>
</file>