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45.xml"/>
  <Override ContentType="application/vnd.openxmlformats-officedocument.presentationml.notesSlide+xml" PartName="/ppt/notesSlides/notesSlide3.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48.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8.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47.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Lst>
  <p:sldSz cy="6858000" cx="12192000"/>
  <p:notesSz cx="6858000" cy="9144000"/>
  <p:embeddedFontLst>
    <p:embeddedFont>
      <p:font typeface="Play"/>
      <p:regular r:id="rId53"/>
      <p:bold r:id="rId54"/>
    </p:embeddedFont>
    <p:embeddedFont>
      <p:font typeface="Merriweather"/>
      <p:regular r:id="rId55"/>
      <p:bold r:id="rId56"/>
      <p:italic r:id="rId57"/>
      <p:boldItalic r:id="rId5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59" roundtripDataSignature="AMtx7mjYty+m3RYZeovbI1Pe80Cp/nQX0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slide" Target="slides/slide4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slide" Target="slides/slide47.xml"/><Relationship Id="rId50" Type="http://schemas.openxmlformats.org/officeDocument/2006/relationships/slide" Target="slides/slide46.xml"/><Relationship Id="rId53" Type="http://schemas.openxmlformats.org/officeDocument/2006/relationships/font" Target="fonts/Play-regular.fntdata"/><Relationship Id="rId52" Type="http://schemas.openxmlformats.org/officeDocument/2006/relationships/slide" Target="slides/slide48.xml"/><Relationship Id="rId11" Type="http://schemas.openxmlformats.org/officeDocument/2006/relationships/slide" Target="slides/slide7.xml"/><Relationship Id="rId55" Type="http://schemas.openxmlformats.org/officeDocument/2006/relationships/font" Target="fonts/Merriweather-regular.fntdata"/><Relationship Id="rId10" Type="http://schemas.openxmlformats.org/officeDocument/2006/relationships/slide" Target="slides/slide6.xml"/><Relationship Id="rId54" Type="http://schemas.openxmlformats.org/officeDocument/2006/relationships/font" Target="fonts/Play-bold.fntdata"/><Relationship Id="rId13" Type="http://schemas.openxmlformats.org/officeDocument/2006/relationships/slide" Target="slides/slide9.xml"/><Relationship Id="rId57" Type="http://schemas.openxmlformats.org/officeDocument/2006/relationships/font" Target="fonts/Merriweather-italic.fntdata"/><Relationship Id="rId12" Type="http://schemas.openxmlformats.org/officeDocument/2006/relationships/slide" Target="slides/slide8.xml"/><Relationship Id="rId56" Type="http://schemas.openxmlformats.org/officeDocument/2006/relationships/font" Target="fonts/Merriweather-bold.fntdata"/><Relationship Id="rId15" Type="http://schemas.openxmlformats.org/officeDocument/2006/relationships/slide" Target="slides/slide11.xml"/><Relationship Id="rId59" Type="http://customschemas.google.com/relationships/presentationmetadata" Target="metadata"/><Relationship Id="rId14" Type="http://schemas.openxmlformats.org/officeDocument/2006/relationships/slide" Target="slides/slide10.xml"/><Relationship Id="rId58" Type="http://schemas.openxmlformats.org/officeDocument/2006/relationships/font" Target="fonts/Merriweather-boldItalic.fnt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32514bffafc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g32514bffafc_0_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32514bffafc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g32514bffafc_0_1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32514bffafc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g32514bffafc_0_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32514bffafc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g32514bffafc_0_2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32514bffafc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g32514bffafc_0_2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32514bffafc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g32514bffafc_0_3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32514bffafc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g32514bffafc_0_3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32514bffafc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g32514bffafc_0_4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32514bffafc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g32514bffafc_0_4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32514bffafc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g32514bffafc_0_5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32514bffafc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9" name="Google Shape;299;g32514bffafc_0_5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5" name="Google Shape;305;p3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p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3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p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3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32514bffafc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3" name="Google Shape;323;g32514bffafc_0_6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g32514bffafc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9" name="Google Shape;329;g32514bffafc_0_6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p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5" name="Google Shape;335;p4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p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p4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p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7" name="Google Shape;347;p4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1" name="Shape 351"/>
        <p:cNvGrpSpPr/>
        <p:nvPr/>
      </p:nvGrpSpPr>
      <p:grpSpPr>
        <a:xfrm>
          <a:off x="0" y="0"/>
          <a:ext cx="0" cy="0"/>
          <a:chOff x="0" y="0"/>
          <a:chExt cx="0" cy="0"/>
        </a:xfrm>
      </p:grpSpPr>
      <p:sp>
        <p:nvSpPr>
          <p:cNvPr id="352" name="Google Shape;352;p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3" name="Google Shape;353;p4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32514bffafc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g32514bffafc_0_7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3" name="Shape 363"/>
        <p:cNvGrpSpPr/>
        <p:nvPr/>
      </p:nvGrpSpPr>
      <p:grpSpPr>
        <a:xfrm>
          <a:off x="0" y="0"/>
          <a:ext cx="0" cy="0"/>
          <a:chOff x="0" y="0"/>
          <a:chExt cx="0" cy="0"/>
        </a:xfrm>
      </p:grpSpPr>
      <p:sp>
        <p:nvSpPr>
          <p:cNvPr id="364" name="Google Shape;364;g32c0d4441c7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5" name="Google Shape;365;g32c0d4441c7_0_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32514bffafc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g32514bffafc_0_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49"/>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49"/>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6" name="Google Shape;16;p4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4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4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0" name="Shape 70"/>
        <p:cNvGrpSpPr/>
        <p:nvPr/>
      </p:nvGrpSpPr>
      <p:grpSpPr>
        <a:xfrm>
          <a:off x="0" y="0"/>
          <a:ext cx="0" cy="0"/>
          <a:chOff x="0" y="0"/>
          <a:chExt cx="0" cy="0"/>
        </a:xfrm>
      </p:grpSpPr>
      <p:sp>
        <p:nvSpPr>
          <p:cNvPr id="71" name="Google Shape;71;p5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58"/>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 name="Google Shape;73;p5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5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5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6" name="Shape 76"/>
        <p:cNvGrpSpPr/>
        <p:nvPr/>
      </p:nvGrpSpPr>
      <p:grpSpPr>
        <a:xfrm>
          <a:off x="0" y="0"/>
          <a:ext cx="0" cy="0"/>
          <a:chOff x="0" y="0"/>
          <a:chExt cx="0" cy="0"/>
        </a:xfrm>
      </p:grpSpPr>
      <p:sp>
        <p:nvSpPr>
          <p:cNvPr id="77" name="Google Shape;77;p59"/>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 name="Google Shape;78;p59"/>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9" name="Google Shape;79;p5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5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5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5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5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 name="Google Shape;22;p5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5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5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51"/>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51"/>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757575"/>
              </a:buClr>
              <a:buSzPts val="2400"/>
              <a:buNone/>
              <a:defRPr sz="2400">
                <a:solidFill>
                  <a:srgbClr val="757575"/>
                </a:solidFill>
              </a:defRPr>
            </a:lvl1pPr>
            <a:lvl2pPr indent="-228600" lvl="1" marL="914400" algn="l">
              <a:lnSpc>
                <a:spcPct val="90000"/>
              </a:lnSpc>
              <a:spcBef>
                <a:spcPts val="500"/>
              </a:spcBef>
              <a:spcAft>
                <a:spcPts val="0"/>
              </a:spcAft>
              <a:buClr>
                <a:srgbClr val="757575"/>
              </a:buClr>
              <a:buSzPts val="2000"/>
              <a:buNone/>
              <a:defRPr sz="2000">
                <a:solidFill>
                  <a:srgbClr val="757575"/>
                </a:solidFill>
              </a:defRPr>
            </a:lvl2pPr>
            <a:lvl3pPr indent="-228600" lvl="2" marL="1371600" algn="l">
              <a:lnSpc>
                <a:spcPct val="90000"/>
              </a:lnSpc>
              <a:spcBef>
                <a:spcPts val="500"/>
              </a:spcBef>
              <a:spcAft>
                <a:spcPts val="0"/>
              </a:spcAft>
              <a:buClr>
                <a:srgbClr val="757575"/>
              </a:buClr>
              <a:buSzPts val="1800"/>
              <a:buNone/>
              <a:defRPr sz="1800">
                <a:solidFill>
                  <a:srgbClr val="757575"/>
                </a:solidFill>
              </a:defRPr>
            </a:lvl3pPr>
            <a:lvl4pPr indent="-228600" lvl="3" marL="1828800" algn="l">
              <a:lnSpc>
                <a:spcPct val="90000"/>
              </a:lnSpc>
              <a:spcBef>
                <a:spcPts val="500"/>
              </a:spcBef>
              <a:spcAft>
                <a:spcPts val="0"/>
              </a:spcAft>
              <a:buClr>
                <a:srgbClr val="757575"/>
              </a:buClr>
              <a:buSzPts val="1600"/>
              <a:buNone/>
              <a:defRPr sz="1600">
                <a:solidFill>
                  <a:srgbClr val="757575"/>
                </a:solidFill>
              </a:defRPr>
            </a:lvl4pPr>
            <a:lvl5pPr indent="-228600" lvl="4" marL="2286000" algn="l">
              <a:lnSpc>
                <a:spcPct val="90000"/>
              </a:lnSpc>
              <a:spcBef>
                <a:spcPts val="500"/>
              </a:spcBef>
              <a:spcAft>
                <a:spcPts val="0"/>
              </a:spcAft>
              <a:buClr>
                <a:srgbClr val="757575"/>
              </a:buClr>
              <a:buSzPts val="1600"/>
              <a:buNone/>
              <a:defRPr sz="1600">
                <a:solidFill>
                  <a:srgbClr val="757575"/>
                </a:solidFill>
              </a:defRPr>
            </a:lvl5pPr>
            <a:lvl6pPr indent="-228600" lvl="5" marL="2743200" algn="l">
              <a:lnSpc>
                <a:spcPct val="90000"/>
              </a:lnSpc>
              <a:spcBef>
                <a:spcPts val="500"/>
              </a:spcBef>
              <a:spcAft>
                <a:spcPts val="0"/>
              </a:spcAft>
              <a:buClr>
                <a:srgbClr val="757575"/>
              </a:buClr>
              <a:buSzPts val="1600"/>
              <a:buNone/>
              <a:defRPr sz="1600">
                <a:solidFill>
                  <a:srgbClr val="757575"/>
                </a:solidFill>
              </a:defRPr>
            </a:lvl6pPr>
            <a:lvl7pPr indent="-228600" lvl="6" marL="3200400" algn="l">
              <a:lnSpc>
                <a:spcPct val="90000"/>
              </a:lnSpc>
              <a:spcBef>
                <a:spcPts val="500"/>
              </a:spcBef>
              <a:spcAft>
                <a:spcPts val="0"/>
              </a:spcAft>
              <a:buClr>
                <a:srgbClr val="757575"/>
              </a:buClr>
              <a:buSzPts val="1600"/>
              <a:buNone/>
              <a:defRPr sz="1600">
                <a:solidFill>
                  <a:srgbClr val="757575"/>
                </a:solidFill>
              </a:defRPr>
            </a:lvl7pPr>
            <a:lvl8pPr indent="-228600" lvl="7" marL="3657600" algn="l">
              <a:lnSpc>
                <a:spcPct val="90000"/>
              </a:lnSpc>
              <a:spcBef>
                <a:spcPts val="500"/>
              </a:spcBef>
              <a:spcAft>
                <a:spcPts val="0"/>
              </a:spcAft>
              <a:buClr>
                <a:srgbClr val="757575"/>
              </a:buClr>
              <a:buSzPts val="1600"/>
              <a:buNone/>
              <a:defRPr sz="1600">
                <a:solidFill>
                  <a:srgbClr val="757575"/>
                </a:solidFill>
              </a:defRPr>
            </a:lvl8pPr>
            <a:lvl9pPr indent="-228600" lvl="8" marL="4114800" algn="l">
              <a:lnSpc>
                <a:spcPct val="90000"/>
              </a:lnSpc>
              <a:spcBef>
                <a:spcPts val="500"/>
              </a:spcBef>
              <a:spcAft>
                <a:spcPts val="0"/>
              </a:spcAft>
              <a:buClr>
                <a:srgbClr val="757575"/>
              </a:buClr>
              <a:buSzPts val="1600"/>
              <a:buNone/>
              <a:defRPr sz="1600">
                <a:solidFill>
                  <a:srgbClr val="757575"/>
                </a:solidFill>
              </a:defRPr>
            </a:lvl9pPr>
          </a:lstStyle>
          <a:p/>
        </p:txBody>
      </p:sp>
      <p:sp>
        <p:nvSpPr>
          <p:cNvPr id="28" name="Google Shape;28;p5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5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5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1" name="Shape 31"/>
        <p:cNvGrpSpPr/>
        <p:nvPr/>
      </p:nvGrpSpPr>
      <p:grpSpPr>
        <a:xfrm>
          <a:off x="0" y="0"/>
          <a:ext cx="0" cy="0"/>
          <a:chOff x="0" y="0"/>
          <a:chExt cx="0" cy="0"/>
        </a:xfrm>
      </p:grpSpPr>
      <p:sp>
        <p:nvSpPr>
          <p:cNvPr id="32" name="Google Shape;32;p5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52"/>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 name="Google Shape;34;p52"/>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 name="Google Shape;35;p5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5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5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8" name="Shape 38"/>
        <p:cNvGrpSpPr/>
        <p:nvPr/>
      </p:nvGrpSpPr>
      <p:grpSpPr>
        <a:xfrm>
          <a:off x="0" y="0"/>
          <a:ext cx="0" cy="0"/>
          <a:chOff x="0" y="0"/>
          <a:chExt cx="0" cy="0"/>
        </a:xfrm>
      </p:grpSpPr>
      <p:sp>
        <p:nvSpPr>
          <p:cNvPr id="39" name="Google Shape;39;p53"/>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53"/>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53"/>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53"/>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53"/>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5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5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5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7" name="Shape 47"/>
        <p:cNvGrpSpPr/>
        <p:nvPr/>
      </p:nvGrpSpPr>
      <p:grpSpPr>
        <a:xfrm>
          <a:off x="0" y="0"/>
          <a:ext cx="0" cy="0"/>
          <a:chOff x="0" y="0"/>
          <a:chExt cx="0" cy="0"/>
        </a:xfrm>
      </p:grpSpPr>
      <p:sp>
        <p:nvSpPr>
          <p:cNvPr id="48" name="Google Shape;48;p5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5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5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5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5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5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5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6" name="Shape 56"/>
        <p:cNvGrpSpPr/>
        <p:nvPr/>
      </p:nvGrpSpPr>
      <p:grpSpPr>
        <a:xfrm>
          <a:off x="0" y="0"/>
          <a:ext cx="0" cy="0"/>
          <a:chOff x="0" y="0"/>
          <a:chExt cx="0" cy="0"/>
        </a:xfrm>
      </p:grpSpPr>
      <p:sp>
        <p:nvSpPr>
          <p:cNvPr id="57" name="Google Shape;57;p5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56"/>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9" name="Google Shape;59;p56"/>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0" name="Google Shape;60;p5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5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5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3" name="Shape 63"/>
        <p:cNvGrpSpPr/>
        <p:nvPr/>
      </p:nvGrpSpPr>
      <p:grpSpPr>
        <a:xfrm>
          <a:off x="0" y="0"/>
          <a:ext cx="0" cy="0"/>
          <a:chOff x="0" y="0"/>
          <a:chExt cx="0" cy="0"/>
        </a:xfrm>
      </p:grpSpPr>
      <p:sp>
        <p:nvSpPr>
          <p:cNvPr id="64" name="Google Shape;64;p5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57"/>
          <p:cNvSpPr/>
          <p:nvPr>
            <p:ph idx="2" type="pic"/>
          </p:nvPr>
        </p:nvSpPr>
        <p:spPr>
          <a:xfrm>
            <a:off x="5183188" y="987425"/>
            <a:ext cx="6172200" cy="4873625"/>
          </a:xfrm>
          <a:prstGeom prst="rect">
            <a:avLst/>
          </a:prstGeom>
          <a:noFill/>
          <a:ln>
            <a:noFill/>
          </a:ln>
        </p:spPr>
      </p:sp>
      <p:sp>
        <p:nvSpPr>
          <p:cNvPr id="66" name="Google Shape;66;p57"/>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7" name="Google Shape;67;p5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5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5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4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Play"/>
              <a:buNone/>
              <a:defRPr b="0" i="0" sz="4400" u="none" cap="none" strike="noStrik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4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8" name="Google Shape;8;p4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4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4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757575"/>
                </a:solidFill>
                <a:latin typeface="Arial"/>
                <a:ea typeface="Arial"/>
                <a:cs typeface="Arial"/>
                <a:sym typeface="Arial"/>
              </a:defRPr>
            </a:lvl1pPr>
            <a:lvl2pPr indent="0" lvl="1" marL="0" marR="0" rtl="0" algn="r">
              <a:spcBef>
                <a:spcPts val="0"/>
              </a:spcBef>
              <a:buNone/>
              <a:defRPr b="0" i="0" sz="1200" u="none" cap="none" strike="noStrike">
                <a:solidFill>
                  <a:srgbClr val="757575"/>
                </a:solidFill>
                <a:latin typeface="Arial"/>
                <a:ea typeface="Arial"/>
                <a:cs typeface="Arial"/>
                <a:sym typeface="Arial"/>
              </a:defRPr>
            </a:lvl2pPr>
            <a:lvl3pPr indent="0" lvl="2" marL="0" marR="0" rtl="0" algn="r">
              <a:spcBef>
                <a:spcPts val="0"/>
              </a:spcBef>
              <a:buNone/>
              <a:defRPr b="0" i="0" sz="1200" u="none" cap="none" strike="noStrike">
                <a:solidFill>
                  <a:srgbClr val="757575"/>
                </a:solidFill>
                <a:latin typeface="Arial"/>
                <a:ea typeface="Arial"/>
                <a:cs typeface="Arial"/>
                <a:sym typeface="Arial"/>
              </a:defRPr>
            </a:lvl3pPr>
            <a:lvl4pPr indent="0" lvl="3" marL="0" marR="0" rtl="0" algn="r">
              <a:spcBef>
                <a:spcPts val="0"/>
              </a:spcBef>
              <a:buNone/>
              <a:defRPr b="0" i="0" sz="1200" u="none" cap="none" strike="noStrike">
                <a:solidFill>
                  <a:srgbClr val="757575"/>
                </a:solidFill>
                <a:latin typeface="Arial"/>
                <a:ea typeface="Arial"/>
                <a:cs typeface="Arial"/>
                <a:sym typeface="Arial"/>
              </a:defRPr>
            </a:lvl4pPr>
            <a:lvl5pPr indent="0" lvl="4" marL="0" marR="0" rtl="0" algn="r">
              <a:spcBef>
                <a:spcPts val="0"/>
              </a:spcBef>
              <a:buNone/>
              <a:defRPr b="0" i="0" sz="1200" u="none" cap="none" strike="noStrike">
                <a:solidFill>
                  <a:srgbClr val="757575"/>
                </a:solidFill>
                <a:latin typeface="Arial"/>
                <a:ea typeface="Arial"/>
                <a:cs typeface="Arial"/>
                <a:sym typeface="Arial"/>
              </a:defRPr>
            </a:lvl5pPr>
            <a:lvl6pPr indent="0" lvl="5" marL="0" marR="0" rtl="0" algn="r">
              <a:spcBef>
                <a:spcPts val="0"/>
              </a:spcBef>
              <a:buNone/>
              <a:defRPr b="0" i="0" sz="1200" u="none" cap="none" strike="noStrike">
                <a:solidFill>
                  <a:srgbClr val="757575"/>
                </a:solidFill>
                <a:latin typeface="Arial"/>
                <a:ea typeface="Arial"/>
                <a:cs typeface="Arial"/>
                <a:sym typeface="Arial"/>
              </a:defRPr>
            </a:lvl6pPr>
            <a:lvl7pPr indent="0" lvl="6" marL="0" marR="0" rtl="0" algn="r">
              <a:spcBef>
                <a:spcPts val="0"/>
              </a:spcBef>
              <a:buNone/>
              <a:defRPr b="0" i="0" sz="1200" u="none" cap="none" strike="noStrike">
                <a:solidFill>
                  <a:srgbClr val="757575"/>
                </a:solidFill>
                <a:latin typeface="Arial"/>
                <a:ea typeface="Arial"/>
                <a:cs typeface="Arial"/>
                <a:sym typeface="Arial"/>
              </a:defRPr>
            </a:lvl7pPr>
            <a:lvl8pPr indent="0" lvl="7" marL="0" marR="0" rtl="0" algn="r">
              <a:spcBef>
                <a:spcPts val="0"/>
              </a:spcBef>
              <a:buNone/>
              <a:defRPr b="0" i="0" sz="1200" u="none" cap="none" strike="noStrike">
                <a:solidFill>
                  <a:srgbClr val="757575"/>
                </a:solidFill>
                <a:latin typeface="Arial"/>
                <a:ea typeface="Arial"/>
                <a:cs typeface="Arial"/>
                <a:sym typeface="Arial"/>
              </a:defRPr>
            </a:lvl8pPr>
            <a:lvl9pPr indent="0" lvl="8" marL="0" marR="0" rtl="0" algn="r">
              <a:spcBef>
                <a:spcPts val="0"/>
              </a:spcBef>
              <a:buNone/>
              <a:defRPr b="0" i="0" sz="12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1" name="Google Shape;11;p48"/>
          <p:cNvPicPr preferRelativeResize="0"/>
          <p:nvPr/>
        </p:nvPicPr>
        <p:blipFill rotWithShape="1">
          <a:blip r:embed="rId1">
            <a:alphaModFix/>
          </a:blip>
          <a:srcRect b="0" l="0" r="0" t="0"/>
          <a:stretch/>
        </p:blipFill>
        <p:spPr>
          <a:xfrm>
            <a:off x="0" y="0"/>
            <a:ext cx="12192000" cy="6858000"/>
          </a:xfrm>
          <a:prstGeom prst="rect">
            <a:avLst/>
          </a:prstGeom>
          <a:noFill/>
          <a:ln>
            <a:noFill/>
          </a:ln>
        </p:spPr>
      </p:pic>
      <p:pic>
        <p:nvPicPr>
          <p:cNvPr id="12" name="Google Shape;12;p48"/>
          <p:cNvPicPr preferRelativeResize="0"/>
          <p:nvPr/>
        </p:nvPicPr>
        <p:blipFill>
          <a:blip r:embed="rId2">
            <a:alphaModFix/>
          </a:blip>
          <a:stretch>
            <a:fillRect/>
          </a:stretch>
        </p:blipFill>
        <p:spPr>
          <a:xfrm>
            <a:off x="0" y="13"/>
            <a:ext cx="12192000" cy="6857976"/>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8.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pic>
        <p:nvPicPr>
          <p:cNvPr id="86" name="Google Shape;86;p1"/>
          <p:cNvPicPr preferRelativeResize="0"/>
          <p:nvPr/>
        </p:nvPicPr>
        <p:blipFill>
          <a:blip r:embed="rId3">
            <a:alphaModFix/>
          </a:blip>
          <a:stretch>
            <a:fillRect/>
          </a:stretch>
        </p:blipFill>
        <p:spPr>
          <a:xfrm>
            <a:off x="0" y="0"/>
            <a:ext cx="12192000" cy="685800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0"/>
          <p:cNvSpPr txBox="1"/>
          <p:nvPr/>
        </p:nvSpPr>
        <p:spPr>
          <a:xfrm>
            <a:off x="705075" y="484750"/>
            <a:ext cx="81978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19AEA"/>
                </a:solidFill>
                <a:latin typeface="Merriweather"/>
                <a:ea typeface="Merriweather"/>
                <a:cs typeface="Merriweather"/>
                <a:sym typeface="Merriweather"/>
              </a:rPr>
              <a:t>Ecclesiastes 4:12</a:t>
            </a:r>
            <a:endParaRPr b="1">
              <a:solidFill>
                <a:srgbClr val="019AEA"/>
              </a:solidFill>
              <a:latin typeface="Merriweather"/>
              <a:ea typeface="Merriweather"/>
              <a:cs typeface="Merriweather"/>
              <a:sym typeface="Merriweather"/>
            </a:endParaRPr>
          </a:p>
        </p:txBody>
      </p:sp>
      <p:sp>
        <p:nvSpPr>
          <p:cNvPr id="140" name="Google Shape;140;p10"/>
          <p:cNvSpPr txBox="1"/>
          <p:nvPr/>
        </p:nvSpPr>
        <p:spPr>
          <a:xfrm>
            <a:off x="705075" y="2104525"/>
            <a:ext cx="111234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And though a man might </a:t>
            </a:r>
            <a:endParaRPr i="0" sz="4800">
              <a:solidFill>
                <a:srgbClr val="1A2230"/>
              </a:solidFill>
              <a:latin typeface="Merriweather"/>
              <a:ea typeface="Merriweather"/>
              <a:cs typeface="Merriweather"/>
              <a:sym typeface="Merriweather"/>
            </a:endParaRPr>
          </a:p>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prevail against one who is alone, two will withstand him—a threefold cord is not quickly broken.</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g32514bffafc_0_8"/>
          <p:cNvSpPr txBox="1"/>
          <p:nvPr/>
        </p:nvSpPr>
        <p:spPr>
          <a:xfrm>
            <a:off x="259812" y="553919"/>
            <a:ext cx="11672400" cy="1754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400">
                <a:solidFill>
                  <a:srgbClr val="019AEA"/>
                </a:solidFill>
                <a:latin typeface="Merriweather"/>
                <a:ea typeface="Merriweather"/>
                <a:cs typeface="Merriweather"/>
                <a:sym typeface="Merriweather"/>
              </a:rPr>
              <a:t>Inviting others into our lives allows us to:</a:t>
            </a:r>
            <a:endParaRPr b="1">
              <a:solidFill>
                <a:srgbClr val="019AEA"/>
              </a:solidFill>
              <a:latin typeface="Merriweather"/>
              <a:ea typeface="Merriweather"/>
              <a:cs typeface="Merriweather"/>
              <a:sym typeface="Merriweather"/>
            </a:endParaRPr>
          </a:p>
        </p:txBody>
      </p:sp>
      <p:sp>
        <p:nvSpPr>
          <p:cNvPr id="146" name="Google Shape;146;g32514bffafc_0_8"/>
          <p:cNvSpPr txBox="1"/>
          <p:nvPr/>
        </p:nvSpPr>
        <p:spPr>
          <a:xfrm>
            <a:off x="579253" y="2628893"/>
            <a:ext cx="10763400" cy="2308800"/>
          </a:xfrm>
          <a:prstGeom prst="rect">
            <a:avLst/>
          </a:prstGeom>
          <a:noFill/>
          <a:ln>
            <a:noFill/>
          </a:ln>
        </p:spPr>
        <p:txBody>
          <a:bodyPr anchorCtr="0" anchor="t" bIns="45700" lIns="91425" spcFirstLastPara="1" rIns="91425" wrap="square" tIns="45700">
            <a:spAutoFit/>
          </a:bodyPr>
          <a:lstStyle/>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Have lifelong companionship</a:t>
            </a:r>
            <a:endParaRPr i="0" sz="4800">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a:solidFill>
                <a:srgbClr val="1A2230"/>
              </a:solidFill>
              <a:latin typeface="Merriweather"/>
              <a:ea typeface="Merriweather"/>
              <a:cs typeface="Merriweather"/>
              <a:sym typeface="Merriweathe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2"/>
          <p:cNvSpPr txBox="1"/>
          <p:nvPr/>
        </p:nvSpPr>
        <p:spPr>
          <a:xfrm>
            <a:off x="705075" y="254050"/>
            <a:ext cx="48525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19AEA"/>
                </a:solidFill>
                <a:latin typeface="Merriweather"/>
                <a:ea typeface="Merriweather"/>
                <a:cs typeface="Merriweather"/>
                <a:sym typeface="Merriweather"/>
              </a:rPr>
              <a:t>Ruth 1:16</a:t>
            </a:r>
            <a:endParaRPr b="1">
              <a:solidFill>
                <a:srgbClr val="019AEA"/>
              </a:solidFill>
              <a:latin typeface="Merriweather"/>
              <a:ea typeface="Merriweather"/>
              <a:cs typeface="Merriweather"/>
              <a:sym typeface="Merriweather"/>
            </a:endParaRPr>
          </a:p>
        </p:txBody>
      </p:sp>
      <p:sp>
        <p:nvSpPr>
          <p:cNvPr id="152" name="Google Shape;152;p12"/>
          <p:cNvSpPr txBox="1"/>
          <p:nvPr/>
        </p:nvSpPr>
        <p:spPr>
          <a:xfrm>
            <a:off x="705075" y="1536175"/>
            <a:ext cx="10347300" cy="3878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100">
                <a:solidFill>
                  <a:srgbClr val="1A2230"/>
                </a:solidFill>
                <a:latin typeface="Merriweather"/>
                <a:ea typeface="Merriweather"/>
                <a:cs typeface="Merriweather"/>
                <a:sym typeface="Merriweather"/>
              </a:rPr>
              <a:t>But Ruth said, “Do not urge me to </a:t>
            </a:r>
            <a:endParaRPr i="0" sz="4100">
              <a:solidFill>
                <a:srgbClr val="1A2230"/>
              </a:solidFill>
              <a:latin typeface="Merriweather"/>
              <a:ea typeface="Merriweather"/>
              <a:cs typeface="Merriweather"/>
              <a:sym typeface="Merriweather"/>
            </a:endParaRPr>
          </a:p>
          <a:p>
            <a:pPr indent="0" lvl="0" marL="0" marR="0" rtl="0" algn="l">
              <a:spcBef>
                <a:spcPts val="0"/>
              </a:spcBef>
              <a:spcAft>
                <a:spcPts val="0"/>
              </a:spcAft>
              <a:buNone/>
            </a:pPr>
            <a:r>
              <a:rPr i="0" lang="en-US" sz="4100">
                <a:solidFill>
                  <a:srgbClr val="1A2230"/>
                </a:solidFill>
                <a:latin typeface="Merriweather"/>
                <a:ea typeface="Merriweather"/>
                <a:cs typeface="Merriweather"/>
                <a:sym typeface="Merriweather"/>
              </a:rPr>
              <a:t>leave you or to return from following you. For where you go I will go, and where you lodge I will lodge. Your people shall be my people, and your God my God.</a:t>
            </a:r>
            <a:endParaRPr sz="4100">
              <a:solidFill>
                <a:srgbClr val="1A2230"/>
              </a:solidFill>
              <a:latin typeface="Merriweather"/>
              <a:ea typeface="Merriweather"/>
              <a:cs typeface="Merriweather"/>
              <a:sym typeface="Merriweathe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g32514bffafc_0_13"/>
          <p:cNvSpPr txBox="1"/>
          <p:nvPr/>
        </p:nvSpPr>
        <p:spPr>
          <a:xfrm>
            <a:off x="259812" y="553919"/>
            <a:ext cx="11672400" cy="1754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400">
                <a:solidFill>
                  <a:srgbClr val="019AEA"/>
                </a:solidFill>
                <a:latin typeface="Merriweather"/>
                <a:ea typeface="Merriweather"/>
                <a:cs typeface="Merriweather"/>
                <a:sym typeface="Merriweather"/>
              </a:rPr>
              <a:t>Inviting others into our lives allows us to:</a:t>
            </a:r>
            <a:endParaRPr b="1">
              <a:solidFill>
                <a:srgbClr val="019AEA"/>
              </a:solidFill>
              <a:latin typeface="Merriweather"/>
              <a:ea typeface="Merriweather"/>
              <a:cs typeface="Merriweather"/>
              <a:sym typeface="Merriweather"/>
            </a:endParaRPr>
          </a:p>
        </p:txBody>
      </p:sp>
      <p:sp>
        <p:nvSpPr>
          <p:cNvPr id="158" name="Google Shape;158;g32514bffafc_0_13"/>
          <p:cNvSpPr txBox="1"/>
          <p:nvPr/>
        </p:nvSpPr>
        <p:spPr>
          <a:xfrm>
            <a:off x="579253" y="2628893"/>
            <a:ext cx="10763400" cy="2308800"/>
          </a:xfrm>
          <a:prstGeom prst="rect">
            <a:avLst/>
          </a:prstGeom>
          <a:noFill/>
          <a:ln>
            <a:noFill/>
          </a:ln>
        </p:spPr>
        <p:txBody>
          <a:bodyPr anchorCtr="0" anchor="t" bIns="45700" lIns="91425" spcFirstLastPara="1" rIns="91425" wrap="square" tIns="45700">
            <a:spAutoFit/>
          </a:bodyPr>
          <a:lstStyle/>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Have lifelong companionship</a:t>
            </a:r>
            <a:endParaRPr i="0" sz="4800">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a:solidFill>
                <a:srgbClr val="1A2230"/>
              </a:solidFill>
              <a:latin typeface="Merriweather"/>
              <a:ea typeface="Merriweather"/>
              <a:cs typeface="Merriweather"/>
              <a:sym typeface="Merriweathe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g32514bffafc_0_18"/>
          <p:cNvSpPr txBox="1"/>
          <p:nvPr/>
        </p:nvSpPr>
        <p:spPr>
          <a:xfrm>
            <a:off x="259812" y="553919"/>
            <a:ext cx="11672400" cy="1754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400">
                <a:solidFill>
                  <a:srgbClr val="019AEA"/>
                </a:solidFill>
                <a:latin typeface="Merriweather"/>
                <a:ea typeface="Merriweather"/>
                <a:cs typeface="Merriweather"/>
                <a:sym typeface="Merriweather"/>
              </a:rPr>
              <a:t>Inviting others into our lives allows us to:</a:t>
            </a:r>
            <a:endParaRPr b="1">
              <a:solidFill>
                <a:srgbClr val="019AEA"/>
              </a:solidFill>
              <a:latin typeface="Merriweather"/>
              <a:ea typeface="Merriweather"/>
              <a:cs typeface="Merriweather"/>
              <a:sym typeface="Merriweather"/>
            </a:endParaRPr>
          </a:p>
        </p:txBody>
      </p:sp>
      <p:sp>
        <p:nvSpPr>
          <p:cNvPr id="164" name="Google Shape;164;g32514bffafc_0_18"/>
          <p:cNvSpPr txBox="1"/>
          <p:nvPr/>
        </p:nvSpPr>
        <p:spPr>
          <a:xfrm>
            <a:off x="579253" y="2628893"/>
            <a:ext cx="10763400" cy="2308800"/>
          </a:xfrm>
          <a:prstGeom prst="rect">
            <a:avLst/>
          </a:prstGeom>
          <a:noFill/>
          <a:ln>
            <a:noFill/>
          </a:ln>
        </p:spPr>
        <p:txBody>
          <a:bodyPr anchorCtr="0" anchor="t" bIns="45700" lIns="91425" spcFirstLastPara="1" rIns="91425" wrap="square" tIns="45700">
            <a:spAutoFit/>
          </a:bodyPr>
          <a:lstStyle/>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Have lifelong companionship</a:t>
            </a:r>
            <a:endParaRPr i="0" sz="4800">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Teach </a:t>
            </a:r>
            <a:r>
              <a:rPr lang="en-US" sz="4800">
                <a:solidFill>
                  <a:srgbClr val="1A2230"/>
                </a:solidFill>
                <a:latin typeface="Merriweather"/>
                <a:ea typeface="Merriweather"/>
                <a:cs typeface="Merriweather"/>
                <a:sym typeface="Merriweather"/>
              </a:rPr>
              <a:t>others</a:t>
            </a:r>
            <a:r>
              <a:rPr lang="en-US" sz="4800">
                <a:solidFill>
                  <a:srgbClr val="1A2230"/>
                </a:solidFill>
                <a:latin typeface="Merriweather"/>
                <a:ea typeface="Merriweather"/>
                <a:cs typeface="Merriweather"/>
                <a:sym typeface="Merriweather"/>
              </a:rPr>
              <a:t> what we know</a:t>
            </a:r>
            <a:r>
              <a:rPr lang="en-US" sz="4800">
                <a:solidFill>
                  <a:srgbClr val="1A2230"/>
                </a:solidFill>
                <a:latin typeface="Merriweather"/>
                <a:ea typeface="Merriweather"/>
                <a:cs typeface="Merriweather"/>
                <a:sym typeface="Merriweather"/>
              </a:rPr>
              <a:t> </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a:solidFill>
                <a:srgbClr val="1A2230"/>
              </a:solidFill>
              <a:latin typeface="Merriweather"/>
              <a:ea typeface="Merriweather"/>
              <a:cs typeface="Merriweather"/>
              <a:sym typeface="Merriweathe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5"/>
          <p:cNvSpPr txBox="1"/>
          <p:nvPr/>
        </p:nvSpPr>
        <p:spPr>
          <a:xfrm>
            <a:off x="705075" y="484750"/>
            <a:ext cx="75582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19AEA"/>
                </a:solidFill>
                <a:latin typeface="Merriweather"/>
                <a:ea typeface="Merriweather"/>
                <a:cs typeface="Merriweather"/>
                <a:sym typeface="Merriweather"/>
              </a:rPr>
              <a:t>2 Timothy 2:24</a:t>
            </a:r>
            <a:endParaRPr b="1">
              <a:solidFill>
                <a:srgbClr val="019AEA"/>
              </a:solidFill>
              <a:latin typeface="Merriweather"/>
              <a:ea typeface="Merriweather"/>
              <a:cs typeface="Merriweather"/>
              <a:sym typeface="Merriweather"/>
            </a:endParaRPr>
          </a:p>
        </p:txBody>
      </p:sp>
      <p:sp>
        <p:nvSpPr>
          <p:cNvPr id="170" name="Google Shape;170;p15"/>
          <p:cNvSpPr txBox="1"/>
          <p:nvPr/>
        </p:nvSpPr>
        <p:spPr>
          <a:xfrm>
            <a:off x="705075" y="2018525"/>
            <a:ext cx="100644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And the Lord's servant must not be quarrelsome but kind to everyone, able to teach, patiently enduring evil,</a:t>
            </a:r>
            <a:r>
              <a:rPr b="0" i="0" lang="en-US" sz="4800">
                <a:solidFill>
                  <a:schemeClr val="lt1"/>
                </a:solidFill>
                <a:latin typeface="Arial"/>
                <a:ea typeface="Arial"/>
                <a:cs typeface="Arial"/>
                <a:sym typeface="Arial"/>
              </a:rPr>
              <a:t> </a:t>
            </a:r>
            <a:endParaRPr sz="4800">
              <a:solidFill>
                <a:schemeClr val="lt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16"/>
          <p:cNvSpPr txBox="1"/>
          <p:nvPr/>
        </p:nvSpPr>
        <p:spPr>
          <a:xfrm>
            <a:off x="705074" y="484750"/>
            <a:ext cx="73797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19AEA"/>
                </a:solidFill>
                <a:latin typeface="Merriweather"/>
                <a:ea typeface="Merriweather"/>
                <a:cs typeface="Merriweather"/>
                <a:sym typeface="Merriweather"/>
              </a:rPr>
              <a:t>2 Timothy 2:25</a:t>
            </a:r>
            <a:endParaRPr b="1">
              <a:solidFill>
                <a:srgbClr val="019AEA"/>
              </a:solidFill>
              <a:latin typeface="Merriweather"/>
              <a:ea typeface="Merriweather"/>
              <a:cs typeface="Merriweather"/>
              <a:sym typeface="Merriweather"/>
            </a:endParaRPr>
          </a:p>
        </p:txBody>
      </p:sp>
      <p:sp>
        <p:nvSpPr>
          <p:cNvPr id="176" name="Google Shape;176;p16"/>
          <p:cNvSpPr txBox="1"/>
          <p:nvPr/>
        </p:nvSpPr>
        <p:spPr>
          <a:xfrm>
            <a:off x="714305" y="1905149"/>
            <a:ext cx="107634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correcting his opponents with gentleness. God may perhaps grant them repentance leading to a knowledge of the truth</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17"/>
          <p:cNvSpPr txBox="1"/>
          <p:nvPr/>
        </p:nvSpPr>
        <p:spPr>
          <a:xfrm>
            <a:off x="705075" y="484750"/>
            <a:ext cx="75894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19AEA"/>
                </a:solidFill>
                <a:latin typeface="Merriweather"/>
                <a:ea typeface="Merriweather"/>
                <a:cs typeface="Merriweather"/>
                <a:sym typeface="Merriweather"/>
              </a:rPr>
              <a:t>Colossians 3:16</a:t>
            </a:r>
            <a:endParaRPr b="1">
              <a:solidFill>
                <a:srgbClr val="019AEA"/>
              </a:solidFill>
              <a:latin typeface="Merriweather"/>
              <a:ea typeface="Merriweather"/>
              <a:cs typeface="Merriweather"/>
              <a:sym typeface="Merriweather"/>
            </a:endParaRPr>
          </a:p>
        </p:txBody>
      </p:sp>
      <p:sp>
        <p:nvSpPr>
          <p:cNvPr id="182" name="Google Shape;182;p17"/>
          <p:cNvSpPr txBox="1"/>
          <p:nvPr/>
        </p:nvSpPr>
        <p:spPr>
          <a:xfrm>
            <a:off x="714305" y="1829774"/>
            <a:ext cx="10763400" cy="3478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400">
                <a:solidFill>
                  <a:srgbClr val="1A2230"/>
                </a:solidFill>
                <a:latin typeface="Merriweather"/>
                <a:ea typeface="Merriweather"/>
                <a:cs typeface="Merriweather"/>
                <a:sym typeface="Merriweather"/>
              </a:rPr>
              <a:t>Let the word of Christ dwell in you richly, teaching and admonishing one another in all wisdom, singing psalms and hymns and spiritual songs, with thankfulness in your hearts to God.</a:t>
            </a:r>
            <a:endParaRPr sz="4400">
              <a:solidFill>
                <a:srgbClr val="1A2230"/>
              </a:solidFill>
              <a:latin typeface="Merriweather"/>
              <a:ea typeface="Merriweather"/>
              <a:cs typeface="Merriweather"/>
              <a:sym typeface="Merriweathe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18"/>
          <p:cNvSpPr txBox="1"/>
          <p:nvPr/>
        </p:nvSpPr>
        <p:spPr>
          <a:xfrm>
            <a:off x="705074" y="484750"/>
            <a:ext cx="55866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19AEA"/>
                </a:solidFill>
                <a:latin typeface="Merriweather"/>
                <a:ea typeface="Merriweather"/>
                <a:cs typeface="Merriweather"/>
                <a:sym typeface="Merriweather"/>
              </a:rPr>
              <a:t>James 5:19</a:t>
            </a:r>
            <a:endParaRPr b="1">
              <a:solidFill>
                <a:srgbClr val="019AEA"/>
              </a:solidFill>
              <a:latin typeface="Merriweather"/>
              <a:ea typeface="Merriweather"/>
              <a:cs typeface="Merriweather"/>
              <a:sym typeface="Merriweather"/>
            </a:endParaRPr>
          </a:p>
        </p:txBody>
      </p:sp>
      <p:sp>
        <p:nvSpPr>
          <p:cNvPr id="188" name="Google Shape;188;p18"/>
          <p:cNvSpPr txBox="1"/>
          <p:nvPr/>
        </p:nvSpPr>
        <p:spPr>
          <a:xfrm>
            <a:off x="705076" y="1924175"/>
            <a:ext cx="9645000" cy="2308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My brothers, if anyone among you wanders from the truth and someone brings him back, </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19"/>
          <p:cNvSpPr txBox="1"/>
          <p:nvPr/>
        </p:nvSpPr>
        <p:spPr>
          <a:xfrm>
            <a:off x="705073" y="335575"/>
            <a:ext cx="58593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19AEA"/>
                </a:solidFill>
                <a:latin typeface="Merriweather"/>
                <a:ea typeface="Merriweather"/>
                <a:cs typeface="Merriweather"/>
                <a:sym typeface="Merriweather"/>
              </a:rPr>
              <a:t>James 5:20</a:t>
            </a:r>
            <a:endParaRPr b="1">
              <a:solidFill>
                <a:srgbClr val="019AEA"/>
              </a:solidFill>
              <a:latin typeface="Merriweather"/>
              <a:ea typeface="Merriweather"/>
              <a:cs typeface="Merriweather"/>
              <a:sym typeface="Merriweather"/>
            </a:endParaRPr>
          </a:p>
        </p:txBody>
      </p:sp>
      <p:sp>
        <p:nvSpPr>
          <p:cNvPr id="194" name="Google Shape;194;p19"/>
          <p:cNvSpPr txBox="1"/>
          <p:nvPr/>
        </p:nvSpPr>
        <p:spPr>
          <a:xfrm>
            <a:off x="705075" y="1536175"/>
            <a:ext cx="9980400" cy="3786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let him know that whoever brings back a sinner from his wandering will save his soul from death and will cover a multitude of sins.</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0" name="Shape 90"/>
        <p:cNvGrpSpPr/>
        <p:nvPr/>
      </p:nvGrpSpPr>
      <p:grpSpPr>
        <a:xfrm>
          <a:off x="0" y="0"/>
          <a:ext cx="0" cy="0"/>
          <a:chOff x="0" y="0"/>
          <a:chExt cx="0" cy="0"/>
        </a:xfrm>
      </p:grpSpPr>
      <p:sp>
        <p:nvSpPr>
          <p:cNvPr id="91" name="Google Shape;91;p2"/>
          <p:cNvSpPr txBox="1"/>
          <p:nvPr/>
        </p:nvSpPr>
        <p:spPr>
          <a:xfrm>
            <a:off x="705072" y="275025"/>
            <a:ext cx="58698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7200" u="none" cap="none" strike="noStrike">
                <a:solidFill>
                  <a:srgbClr val="019AEA"/>
                </a:solidFill>
                <a:latin typeface="Merriweather"/>
                <a:ea typeface="Merriweather"/>
                <a:cs typeface="Merriweather"/>
                <a:sym typeface="Merriweather"/>
              </a:rPr>
              <a:t>Ruth 1:15</a:t>
            </a:r>
            <a:endParaRPr b="1">
              <a:solidFill>
                <a:srgbClr val="019AEA"/>
              </a:solidFill>
              <a:latin typeface="Merriweather"/>
              <a:ea typeface="Merriweather"/>
              <a:cs typeface="Merriweather"/>
              <a:sym typeface="Merriweather"/>
            </a:endParaRPr>
          </a:p>
        </p:txBody>
      </p:sp>
      <p:sp>
        <p:nvSpPr>
          <p:cNvPr id="92" name="Google Shape;92;p2"/>
          <p:cNvSpPr txBox="1"/>
          <p:nvPr/>
        </p:nvSpPr>
        <p:spPr>
          <a:xfrm>
            <a:off x="705075" y="1852850"/>
            <a:ext cx="101166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And she said, “See, your sister-in-law has gone back to her people and to her gods; return after your sister-in-law.”</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g32514bffafc_0_23"/>
          <p:cNvSpPr txBox="1"/>
          <p:nvPr/>
        </p:nvSpPr>
        <p:spPr>
          <a:xfrm>
            <a:off x="259812" y="553919"/>
            <a:ext cx="11672400" cy="1754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400">
                <a:solidFill>
                  <a:srgbClr val="019AEA"/>
                </a:solidFill>
                <a:latin typeface="Merriweather"/>
                <a:ea typeface="Merriweather"/>
                <a:cs typeface="Merriweather"/>
                <a:sym typeface="Merriweather"/>
              </a:rPr>
              <a:t>Inviting others into our lives allows us to:</a:t>
            </a:r>
            <a:endParaRPr b="1">
              <a:solidFill>
                <a:srgbClr val="019AEA"/>
              </a:solidFill>
              <a:latin typeface="Merriweather"/>
              <a:ea typeface="Merriweather"/>
              <a:cs typeface="Merriweather"/>
              <a:sym typeface="Merriweather"/>
            </a:endParaRPr>
          </a:p>
        </p:txBody>
      </p:sp>
      <p:sp>
        <p:nvSpPr>
          <p:cNvPr id="200" name="Google Shape;200;g32514bffafc_0_23"/>
          <p:cNvSpPr txBox="1"/>
          <p:nvPr/>
        </p:nvSpPr>
        <p:spPr>
          <a:xfrm>
            <a:off x="579253" y="2628893"/>
            <a:ext cx="10763400" cy="2308800"/>
          </a:xfrm>
          <a:prstGeom prst="rect">
            <a:avLst/>
          </a:prstGeom>
          <a:noFill/>
          <a:ln>
            <a:noFill/>
          </a:ln>
        </p:spPr>
        <p:txBody>
          <a:bodyPr anchorCtr="0" anchor="t" bIns="45700" lIns="91425" spcFirstLastPara="1" rIns="91425" wrap="square" tIns="45700">
            <a:spAutoFit/>
          </a:bodyPr>
          <a:lstStyle/>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Have lifelong companionship</a:t>
            </a:r>
            <a:endParaRPr i="0" sz="4800">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Teach others what we know </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a:solidFill>
                <a:srgbClr val="1A2230"/>
              </a:solidFill>
              <a:latin typeface="Merriweather"/>
              <a:ea typeface="Merriweather"/>
              <a:cs typeface="Merriweather"/>
              <a:sym typeface="Merriweathe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1"/>
          <p:cNvSpPr txBox="1"/>
          <p:nvPr/>
        </p:nvSpPr>
        <p:spPr>
          <a:xfrm>
            <a:off x="705073" y="335575"/>
            <a:ext cx="54084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19AEA"/>
                </a:solidFill>
                <a:latin typeface="Merriweather"/>
                <a:ea typeface="Merriweather"/>
                <a:cs typeface="Merriweather"/>
                <a:sym typeface="Merriweather"/>
              </a:rPr>
              <a:t>Ruth 1:16</a:t>
            </a:r>
            <a:endParaRPr b="1">
              <a:solidFill>
                <a:srgbClr val="019AEA"/>
              </a:solidFill>
              <a:latin typeface="Merriweather"/>
              <a:ea typeface="Merriweather"/>
              <a:cs typeface="Merriweather"/>
              <a:sym typeface="Merriweather"/>
            </a:endParaRPr>
          </a:p>
        </p:txBody>
      </p:sp>
      <p:sp>
        <p:nvSpPr>
          <p:cNvPr id="206" name="Google Shape;206;p21"/>
          <p:cNvSpPr txBox="1"/>
          <p:nvPr/>
        </p:nvSpPr>
        <p:spPr>
          <a:xfrm>
            <a:off x="705075" y="1443450"/>
            <a:ext cx="10179600" cy="3971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200">
                <a:solidFill>
                  <a:srgbClr val="1A2230"/>
                </a:solidFill>
                <a:latin typeface="Merriweather"/>
                <a:ea typeface="Merriweather"/>
                <a:cs typeface="Merriweather"/>
                <a:sym typeface="Merriweather"/>
              </a:rPr>
              <a:t>But Ruth said, “Do not urge me to leave you or to return from following you. For where you go I will go, and where you lodge I will lodge. Your people shall be my people, and your God my God.</a:t>
            </a:r>
            <a:endParaRPr sz="4200">
              <a:solidFill>
                <a:srgbClr val="1A2230"/>
              </a:solidFill>
              <a:latin typeface="Merriweather"/>
              <a:ea typeface="Merriweather"/>
              <a:cs typeface="Merriweather"/>
              <a:sym typeface="Merriweathe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g32514bffafc_0_28"/>
          <p:cNvSpPr txBox="1"/>
          <p:nvPr/>
        </p:nvSpPr>
        <p:spPr>
          <a:xfrm>
            <a:off x="259812" y="553919"/>
            <a:ext cx="11672400" cy="1754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400">
                <a:solidFill>
                  <a:srgbClr val="019AEA"/>
                </a:solidFill>
                <a:latin typeface="Merriweather"/>
                <a:ea typeface="Merriweather"/>
                <a:cs typeface="Merriweather"/>
                <a:sym typeface="Merriweather"/>
              </a:rPr>
              <a:t>Inviting others into our lives allows us to:</a:t>
            </a:r>
            <a:endParaRPr b="1">
              <a:solidFill>
                <a:srgbClr val="019AEA"/>
              </a:solidFill>
              <a:latin typeface="Merriweather"/>
              <a:ea typeface="Merriweather"/>
              <a:cs typeface="Merriweather"/>
              <a:sym typeface="Merriweather"/>
            </a:endParaRPr>
          </a:p>
        </p:txBody>
      </p:sp>
      <p:sp>
        <p:nvSpPr>
          <p:cNvPr id="212" name="Google Shape;212;g32514bffafc_0_28"/>
          <p:cNvSpPr txBox="1"/>
          <p:nvPr/>
        </p:nvSpPr>
        <p:spPr>
          <a:xfrm>
            <a:off x="579253" y="2628893"/>
            <a:ext cx="10763400" cy="2308800"/>
          </a:xfrm>
          <a:prstGeom prst="rect">
            <a:avLst/>
          </a:prstGeom>
          <a:noFill/>
          <a:ln>
            <a:noFill/>
          </a:ln>
        </p:spPr>
        <p:txBody>
          <a:bodyPr anchorCtr="0" anchor="t" bIns="45700" lIns="91425" spcFirstLastPara="1" rIns="91425" wrap="square" tIns="45700">
            <a:spAutoFit/>
          </a:bodyPr>
          <a:lstStyle/>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Have lifelong companionship</a:t>
            </a:r>
            <a:endParaRPr i="0" sz="4800">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Teach others what we know </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a:solidFill>
                <a:srgbClr val="1A2230"/>
              </a:solidFill>
              <a:latin typeface="Merriweather"/>
              <a:ea typeface="Merriweather"/>
              <a:cs typeface="Merriweather"/>
              <a:sym typeface="Merriweathe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g32514bffafc_0_33"/>
          <p:cNvSpPr txBox="1"/>
          <p:nvPr/>
        </p:nvSpPr>
        <p:spPr>
          <a:xfrm>
            <a:off x="259812" y="553919"/>
            <a:ext cx="11672400" cy="1754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400">
                <a:solidFill>
                  <a:srgbClr val="019AEA"/>
                </a:solidFill>
                <a:latin typeface="Merriweather"/>
                <a:ea typeface="Merriweather"/>
                <a:cs typeface="Merriweather"/>
                <a:sym typeface="Merriweather"/>
              </a:rPr>
              <a:t>Inviting others into our lives allows us to:</a:t>
            </a:r>
            <a:endParaRPr b="1">
              <a:solidFill>
                <a:srgbClr val="019AEA"/>
              </a:solidFill>
              <a:latin typeface="Merriweather"/>
              <a:ea typeface="Merriweather"/>
              <a:cs typeface="Merriweather"/>
              <a:sym typeface="Merriweather"/>
            </a:endParaRPr>
          </a:p>
        </p:txBody>
      </p:sp>
      <p:sp>
        <p:nvSpPr>
          <p:cNvPr id="218" name="Google Shape;218;g32514bffafc_0_33"/>
          <p:cNvSpPr txBox="1"/>
          <p:nvPr/>
        </p:nvSpPr>
        <p:spPr>
          <a:xfrm>
            <a:off x="579253" y="2628893"/>
            <a:ext cx="10763400" cy="2308800"/>
          </a:xfrm>
          <a:prstGeom prst="rect">
            <a:avLst/>
          </a:prstGeom>
          <a:noFill/>
          <a:ln>
            <a:noFill/>
          </a:ln>
        </p:spPr>
        <p:txBody>
          <a:bodyPr anchorCtr="0" anchor="t" bIns="45700" lIns="91425" spcFirstLastPara="1" rIns="91425" wrap="square" tIns="45700">
            <a:spAutoFit/>
          </a:bodyPr>
          <a:lstStyle/>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Have lifelong companionship</a:t>
            </a:r>
            <a:endParaRPr i="0" sz="4800">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Teach others what we know </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Share our faith</a:t>
            </a:r>
            <a:endParaRPr>
              <a:solidFill>
                <a:srgbClr val="1A2230"/>
              </a:solidFill>
              <a:latin typeface="Merriweather"/>
              <a:ea typeface="Merriweather"/>
              <a:cs typeface="Merriweather"/>
              <a:sym typeface="Merriweathe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24"/>
          <p:cNvSpPr txBox="1"/>
          <p:nvPr/>
        </p:nvSpPr>
        <p:spPr>
          <a:xfrm>
            <a:off x="705075" y="484750"/>
            <a:ext cx="77049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19AEA"/>
                </a:solidFill>
                <a:latin typeface="Merriweather"/>
                <a:ea typeface="Merriweather"/>
                <a:cs typeface="Merriweather"/>
                <a:sym typeface="Merriweather"/>
              </a:rPr>
              <a:t>Matthew 28:19</a:t>
            </a:r>
            <a:endParaRPr b="1">
              <a:solidFill>
                <a:srgbClr val="019AEA"/>
              </a:solidFill>
              <a:latin typeface="Merriweather"/>
              <a:ea typeface="Merriweather"/>
              <a:cs typeface="Merriweather"/>
              <a:sym typeface="Merriweather"/>
            </a:endParaRPr>
          </a:p>
        </p:txBody>
      </p:sp>
      <p:sp>
        <p:nvSpPr>
          <p:cNvPr id="224" name="Google Shape;224;p24"/>
          <p:cNvSpPr txBox="1"/>
          <p:nvPr/>
        </p:nvSpPr>
        <p:spPr>
          <a:xfrm>
            <a:off x="714305" y="1905149"/>
            <a:ext cx="107634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Go therefore and make disciples of all nations, baptizing them in the name of the Father and of the Son and of the Holy Spirit,</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5"/>
          <p:cNvSpPr txBox="1"/>
          <p:nvPr/>
        </p:nvSpPr>
        <p:spPr>
          <a:xfrm>
            <a:off x="705075" y="484750"/>
            <a:ext cx="78936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19AEA"/>
                </a:solidFill>
                <a:latin typeface="Merriweather"/>
                <a:ea typeface="Merriweather"/>
                <a:cs typeface="Merriweather"/>
                <a:sym typeface="Merriweather"/>
              </a:rPr>
              <a:t>Matthew 28:20</a:t>
            </a:r>
            <a:endParaRPr b="1">
              <a:solidFill>
                <a:srgbClr val="019AEA"/>
              </a:solidFill>
              <a:latin typeface="Merriweather"/>
              <a:ea typeface="Merriweather"/>
              <a:cs typeface="Merriweather"/>
              <a:sym typeface="Merriweather"/>
            </a:endParaRPr>
          </a:p>
        </p:txBody>
      </p:sp>
      <p:sp>
        <p:nvSpPr>
          <p:cNvPr id="230" name="Google Shape;230;p25"/>
          <p:cNvSpPr txBox="1"/>
          <p:nvPr/>
        </p:nvSpPr>
        <p:spPr>
          <a:xfrm>
            <a:off x="705075" y="1966125"/>
            <a:ext cx="101061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teaching them to observe all that I have commanded you. And behold, I am with you always, to the end of the age.”</a:t>
            </a:r>
            <a:endParaRPr sz="4800">
              <a:solidFill>
                <a:srgbClr val="1A2230"/>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26"/>
          <p:cNvSpPr txBox="1"/>
          <p:nvPr/>
        </p:nvSpPr>
        <p:spPr>
          <a:xfrm>
            <a:off x="705074" y="484750"/>
            <a:ext cx="49155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19AEA"/>
                </a:solidFill>
                <a:latin typeface="Merriweather"/>
                <a:ea typeface="Merriweather"/>
                <a:cs typeface="Merriweather"/>
                <a:sym typeface="Merriweather"/>
              </a:rPr>
              <a:t>John 14:6</a:t>
            </a:r>
            <a:endParaRPr b="1">
              <a:solidFill>
                <a:srgbClr val="019AEA"/>
              </a:solidFill>
              <a:latin typeface="Merriweather"/>
              <a:ea typeface="Merriweather"/>
              <a:cs typeface="Merriweather"/>
              <a:sym typeface="Merriweather"/>
            </a:endParaRPr>
          </a:p>
        </p:txBody>
      </p:sp>
      <p:sp>
        <p:nvSpPr>
          <p:cNvPr id="236" name="Google Shape;236;p26"/>
          <p:cNvSpPr txBox="1"/>
          <p:nvPr/>
        </p:nvSpPr>
        <p:spPr>
          <a:xfrm>
            <a:off x="705075" y="1685350"/>
            <a:ext cx="102426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Jesus said to him, “I am the way, and the truth, and the life. No one comes to the Father except through me.</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g32514bffafc_0_38"/>
          <p:cNvSpPr txBox="1"/>
          <p:nvPr/>
        </p:nvSpPr>
        <p:spPr>
          <a:xfrm>
            <a:off x="259812" y="553919"/>
            <a:ext cx="11672400" cy="1754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400">
                <a:solidFill>
                  <a:srgbClr val="019AEA"/>
                </a:solidFill>
                <a:latin typeface="Merriweather"/>
                <a:ea typeface="Merriweather"/>
                <a:cs typeface="Merriweather"/>
                <a:sym typeface="Merriweather"/>
              </a:rPr>
              <a:t>Inviting others into our lives allows us to:</a:t>
            </a:r>
            <a:endParaRPr b="1">
              <a:solidFill>
                <a:srgbClr val="019AEA"/>
              </a:solidFill>
              <a:latin typeface="Merriweather"/>
              <a:ea typeface="Merriweather"/>
              <a:cs typeface="Merriweather"/>
              <a:sym typeface="Merriweather"/>
            </a:endParaRPr>
          </a:p>
        </p:txBody>
      </p:sp>
      <p:sp>
        <p:nvSpPr>
          <p:cNvPr id="242" name="Google Shape;242;g32514bffafc_0_38"/>
          <p:cNvSpPr txBox="1"/>
          <p:nvPr/>
        </p:nvSpPr>
        <p:spPr>
          <a:xfrm>
            <a:off x="579253" y="2628893"/>
            <a:ext cx="10763400" cy="2308800"/>
          </a:xfrm>
          <a:prstGeom prst="rect">
            <a:avLst/>
          </a:prstGeom>
          <a:noFill/>
          <a:ln>
            <a:noFill/>
          </a:ln>
        </p:spPr>
        <p:txBody>
          <a:bodyPr anchorCtr="0" anchor="t" bIns="45700" lIns="91425" spcFirstLastPara="1" rIns="91425" wrap="square" tIns="45700">
            <a:spAutoFit/>
          </a:bodyPr>
          <a:lstStyle/>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Have lifelong companionship</a:t>
            </a:r>
            <a:endParaRPr i="0" sz="4800">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Teach others what we know </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Share our faith</a:t>
            </a:r>
            <a:endParaRPr>
              <a:solidFill>
                <a:srgbClr val="1A2230"/>
              </a:solidFill>
              <a:latin typeface="Merriweather"/>
              <a:ea typeface="Merriweather"/>
              <a:cs typeface="Merriweather"/>
              <a:sym typeface="Merriweathe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28"/>
          <p:cNvSpPr txBox="1"/>
          <p:nvPr/>
        </p:nvSpPr>
        <p:spPr>
          <a:xfrm>
            <a:off x="610675" y="243550"/>
            <a:ext cx="8229300" cy="187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800">
                <a:solidFill>
                  <a:srgbClr val="019AEA"/>
                </a:solidFill>
                <a:latin typeface="Merriweather"/>
                <a:ea typeface="Merriweather"/>
                <a:cs typeface="Merriweather"/>
                <a:sym typeface="Merriweather"/>
              </a:rPr>
              <a:t>Knowing this, we should be:</a:t>
            </a:r>
            <a:endParaRPr b="1" sz="1200">
              <a:solidFill>
                <a:srgbClr val="019AEA"/>
              </a:solidFill>
              <a:latin typeface="Merriweather"/>
              <a:ea typeface="Merriweather"/>
              <a:cs typeface="Merriweather"/>
              <a:sym typeface="Merriweather"/>
            </a:endParaRPr>
          </a:p>
        </p:txBody>
      </p:sp>
      <p:sp>
        <p:nvSpPr>
          <p:cNvPr id="248" name="Google Shape;248;p28"/>
          <p:cNvSpPr txBox="1"/>
          <p:nvPr/>
        </p:nvSpPr>
        <p:spPr>
          <a:xfrm>
            <a:off x="610685" y="2274609"/>
            <a:ext cx="10763400" cy="2308800"/>
          </a:xfrm>
          <a:prstGeom prst="rect">
            <a:avLst/>
          </a:prstGeom>
          <a:noFill/>
          <a:ln>
            <a:noFill/>
          </a:ln>
        </p:spPr>
        <p:txBody>
          <a:bodyPr anchorCtr="0" anchor="t" bIns="45700" lIns="91425" spcFirstLastPara="1" rIns="91425" wrap="square" tIns="45700">
            <a:spAutoFit/>
          </a:bodyPr>
          <a:lstStyle/>
          <a:p>
            <a:pPr indent="-914400" lvl="0" marL="914400" marR="0" rtl="0" algn="l">
              <a:spcBef>
                <a:spcPts val="0"/>
              </a:spcBef>
              <a:spcAft>
                <a:spcPts val="0"/>
              </a:spcAft>
              <a:buClr>
                <a:srgbClr val="1A2230"/>
              </a:buClr>
              <a:buSzPts val="4800"/>
              <a:buFont typeface="Merriweather"/>
              <a:buAutoNum type="arabicPeriod"/>
            </a:pPr>
            <a:r>
              <a:rPr lang="en-US" sz="4800">
                <a:solidFill>
                  <a:schemeClr val="lt1"/>
                </a:solidFill>
                <a:latin typeface="Arial"/>
                <a:ea typeface="Arial"/>
                <a:cs typeface="Arial"/>
                <a:sym typeface="Arial"/>
              </a:rPr>
              <a:t> </a:t>
            </a:r>
            <a:endParaRPr b="0" i="0" sz="4800">
              <a:solidFill>
                <a:schemeClr val="lt1"/>
              </a:solidFill>
              <a:latin typeface="Arial"/>
              <a:ea typeface="Arial"/>
              <a:cs typeface="Arial"/>
              <a:sym typeface="Arial"/>
            </a:endParaRPr>
          </a:p>
          <a:p>
            <a:pPr indent="-914400" lvl="0" marL="914400" marR="0" rtl="0" algn="l">
              <a:spcBef>
                <a:spcPts val="0"/>
              </a:spcBef>
              <a:spcAft>
                <a:spcPts val="0"/>
              </a:spcAft>
              <a:buClr>
                <a:srgbClr val="1A2230"/>
              </a:buClr>
              <a:buSzPts val="4800"/>
              <a:buFont typeface="Merriweather"/>
              <a:buAutoNum type="arabicPeriod"/>
            </a:pPr>
            <a:r>
              <a:rPr lang="en-US" sz="4800">
                <a:solidFill>
                  <a:schemeClr val="lt1"/>
                </a:solidFill>
                <a:latin typeface="Arial"/>
                <a:ea typeface="Arial"/>
                <a:cs typeface="Arial"/>
                <a:sym typeface="Arial"/>
              </a:rPr>
              <a:t> </a:t>
            </a:r>
            <a:endParaRPr/>
          </a:p>
          <a:p>
            <a:pPr indent="-914400" lvl="0" marL="914400" marR="0" rtl="0" algn="l">
              <a:spcBef>
                <a:spcPts val="0"/>
              </a:spcBef>
              <a:spcAft>
                <a:spcPts val="0"/>
              </a:spcAft>
              <a:buClr>
                <a:srgbClr val="1A2230"/>
              </a:buClr>
              <a:buSzPts val="4800"/>
              <a:buFont typeface="Merriweather"/>
              <a:buAutoNum type="arabicPeriod"/>
            </a:pPr>
            <a:r>
              <a:rPr lang="en-US" sz="4800">
                <a:solidFill>
                  <a:schemeClr val="lt1"/>
                </a:solidFill>
                <a:latin typeface="Arial"/>
                <a:ea typeface="Arial"/>
                <a:cs typeface="Arial"/>
                <a:sym typeface="Arial"/>
              </a:rPr>
              <a:t>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g32514bffafc_0_43"/>
          <p:cNvSpPr txBox="1"/>
          <p:nvPr/>
        </p:nvSpPr>
        <p:spPr>
          <a:xfrm>
            <a:off x="610675" y="243550"/>
            <a:ext cx="8229300" cy="187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800">
                <a:solidFill>
                  <a:srgbClr val="019AEA"/>
                </a:solidFill>
                <a:latin typeface="Merriweather"/>
                <a:ea typeface="Merriweather"/>
                <a:cs typeface="Merriweather"/>
                <a:sym typeface="Merriweather"/>
              </a:rPr>
              <a:t>Knowing this, we should be:</a:t>
            </a:r>
            <a:endParaRPr b="1" sz="1200">
              <a:solidFill>
                <a:srgbClr val="019AEA"/>
              </a:solidFill>
              <a:latin typeface="Merriweather"/>
              <a:ea typeface="Merriweather"/>
              <a:cs typeface="Merriweather"/>
              <a:sym typeface="Merriweather"/>
            </a:endParaRPr>
          </a:p>
        </p:txBody>
      </p:sp>
      <p:sp>
        <p:nvSpPr>
          <p:cNvPr id="254" name="Google Shape;254;g32514bffafc_0_43"/>
          <p:cNvSpPr txBox="1"/>
          <p:nvPr/>
        </p:nvSpPr>
        <p:spPr>
          <a:xfrm>
            <a:off x="610685" y="2274609"/>
            <a:ext cx="10763400" cy="2955300"/>
          </a:xfrm>
          <a:prstGeom prst="rect">
            <a:avLst/>
          </a:prstGeom>
          <a:noFill/>
          <a:ln>
            <a:noFill/>
          </a:ln>
        </p:spPr>
        <p:txBody>
          <a:bodyPr anchorCtr="0" anchor="t" bIns="45700" lIns="91425" spcFirstLastPara="1" rIns="91425" wrap="square" tIns="45700">
            <a:spAutoFit/>
          </a:bodyPr>
          <a:lstStyle/>
          <a:p>
            <a:pPr indent="-901700" lvl="0" marL="914400" marR="0" rtl="0" algn="l">
              <a:spcBef>
                <a:spcPts val="0"/>
              </a:spcBef>
              <a:spcAft>
                <a:spcPts val="0"/>
              </a:spcAft>
              <a:buClr>
                <a:srgbClr val="1A2230"/>
              </a:buClr>
              <a:buSzPts val="4600"/>
              <a:buFont typeface="Merriweather"/>
              <a:buAutoNum type="arabicPeriod"/>
            </a:pPr>
            <a:r>
              <a:rPr lang="en-US" sz="4600">
                <a:solidFill>
                  <a:srgbClr val="1A2230"/>
                </a:solidFill>
                <a:latin typeface="Merriweather"/>
                <a:ea typeface="Merriweather"/>
                <a:cs typeface="Merriweather"/>
                <a:sym typeface="Merriweather"/>
              </a:rPr>
              <a:t>Diligent to ask God </a:t>
            </a:r>
            <a:r>
              <a:rPr lang="en-US" sz="4600">
                <a:solidFill>
                  <a:srgbClr val="1A2230"/>
                </a:solidFill>
                <a:latin typeface="Merriweather"/>
                <a:ea typeface="Merriweather"/>
                <a:cs typeface="Merriweather"/>
                <a:sym typeface="Merriweather"/>
              </a:rPr>
              <a:t>who</a:t>
            </a:r>
            <a:r>
              <a:rPr lang="en-US" sz="4600">
                <a:solidFill>
                  <a:srgbClr val="1A2230"/>
                </a:solidFill>
                <a:latin typeface="Merriweather"/>
                <a:ea typeface="Merriweather"/>
                <a:cs typeface="Merriweather"/>
                <a:sym typeface="Merriweather"/>
              </a:rPr>
              <a:t> we should ask into our lives</a:t>
            </a:r>
            <a:r>
              <a:rPr lang="en-US" sz="4600">
                <a:solidFill>
                  <a:srgbClr val="1A2230"/>
                </a:solidFill>
                <a:latin typeface="Merriweather"/>
                <a:ea typeface="Merriweather"/>
                <a:cs typeface="Merriweather"/>
                <a:sym typeface="Merriweather"/>
              </a:rPr>
              <a:t> </a:t>
            </a:r>
            <a:endParaRPr i="0" sz="4600">
              <a:solidFill>
                <a:srgbClr val="1A2230"/>
              </a:solidFill>
              <a:latin typeface="Merriweather"/>
              <a:ea typeface="Merriweather"/>
              <a:cs typeface="Merriweather"/>
              <a:sym typeface="Merriweather"/>
            </a:endParaRPr>
          </a:p>
          <a:p>
            <a:pPr indent="-901700" lvl="0" marL="914400" marR="0" rtl="0" algn="l">
              <a:spcBef>
                <a:spcPts val="0"/>
              </a:spcBef>
              <a:spcAft>
                <a:spcPts val="0"/>
              </a:spcAft>
              <a:buClr>
                <a:srgbClr val="1A2230"/>
              </a:buClr>
              <a:buSzPts val="4600"/>
              <a:buFont typeface="Merriweather"/>
              <a:buAutoNum type="arabicPeriod"/>
            </a:pPr>
            <a:r>
              <a:rPr lang="en-US" sz="4600">
                <a:solidFill>
                  <a:srgbClr val="1A2230"/>
                </a:solidFill>
                <a:latin typeface="Merriweather"/>
                <a:ea typeface="Merriweather"/>
                <a:cs typeface="Merriweather"/>
                <a:sym typeface="Merriweather"/>
              </a:rPr>
              <a:t> </a:t>
            </a:r>
            <a:endParaRPr sz="1200">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a:solidFill>
                <a:srgbClr val="1A2230"/>
              </a:solidFill>
              <a:latin typeface="Merriweather"/>
              <a:ea typeface="Merriweather"/>
              <a:cs typeface="Merriweather"/>
              <a:sym typeface="Merriweathe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3"/>
          <p:cNvSpPr txBox="1"/>
          <p:nvPr/>
        </p:nvSpPr>
        <p:spPr>
          <a:xfrm>
            <a:off x="705073" y="484750"/>
            <a:ext cx="52827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19AEA"/>
                </a:solidFill>
                <a:latin typeface="Merriweather"/>
                <a:ea typeface="Merriweather"/>
                <a:cs typeface="Merriweather"/>
                <a:sym typeface="Merriweather"/>
              </a:rPr>
              <a:t>Ruth 1:16</a:t>
            </a:r>
            <a:endParaRPr b="1">
              <a:solidFill>
                <a:srgbClr val="019AEA"/>
              </a:solidFill>
              <a:latin typeface="Merriweather"/>
              <a:ea typeface="Merriweather"/>
              <a:cs typeface="Merriweather"/>
              <a:sym typeface="Merriweather"/>
            </a:endParaRPr>
          </a:p>
        </p:txBody>
      </p:sp>
      <p:sp>
        <p:nvSpPr>
          <p:cNvPr id="98" name="Google Shape;98;p3"/>
          <p:cNvSpPr txBox="1"/>
          <p:nvPr/>
        </p:nvSpPr>
        <p:spPr>
          <a:xfrm>
            <a:off x="705075" y="2004325"/>
            <a:ext cx="10925400" cy="3247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100">
                <a:solidFill>
                  <a:srgbClr val="1A2230"/>
                </a:solidFill>
                <a:latin typeface="Merriweather"/>
                <a:ea typeface="Merriweather"/>
                <a:cs typeface="Merriweather"/>
                <a:sym typeface="Merriweather"/>
              </a:rPr>
              <a:t>But Ruth said, “Do not urge me to </a:t>
            </a:r>
            <a:endParaRPr i="0" sz="4100">
              <a:solidFill>
                <a:srgbClr val="1A2230"/>
              </a:solidFill>
              <a:latin typeface="Merriweather"/>
              <a:ea typeface="Merriweather"/>
              <a:cs typeface="Merriweather"/>
              <a:sym typeface="Merriweather"/>
            </a:endParaRPr>
          </a:p>
          <a:p>
            <a:pPr indent="0" lvl="0" marL="0" marR="0" rtl="0" algn="l">
              <a:spcBef>
                <a:spcPts val="0"/>
              </a:spcBef>
              <a:spcAft>
                <a:spcPts val="0"/>
              </a:spcAft>
              <a:buNone/>
            </a:pPr>
            <a:r>
              <a:rPr i="0" lang="en-US" sz="4100">
                <a:solidFill>
                  <a:srgbClr val="1A2230"/>
                </a:solidFill>
                <a:latin typeface="Merriweather"/>
                <a:ea typeface="Merriweather"/>
                <a:cs typeface="Merriweather"/>
                <a:sym typeface="Merriweather"/>
              </a:rPr>
              <a:t>leave you or to return from following you. For where you go I will go, and where you lodge I will lodge. Your people shall be my people, and your God my God.</a:t>
            </a:r>
            <a:endParaRPr sz="4100">
              <a:solidFill>
                <a:srgbClr val="1A2230"/>
              </a:solidFill>
              <a:latin typeface="Merriweather"/>
              <a:ea typeface="Merriweather"/>
              <a:cs typeface="Merriweather"/>
              <a:sym typeface="Merriweathe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30"/>
          <p:cNvSpPr txBox="1"/>
          <p:nvPr/>
        </p:nvSpPr>
        <p:spPr>
          <a:xfrm>
            <a:off x="705074" y="335575"/>
            <a:ext cx="69078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19AEA"/>
                </a:solidFill>
                <a:latin typeface="Merriweather"/>
                <a:ea typeface="Merriweather"/>
                <a:cs typeface="Merriweather"/>
                <a:sym typeface="Merriweather"/>
              </a:rPr>
              <a:t>Matthew 5:16</a:t>
            </a:r>
            <a:endParaRPr b="1">
              <a:solidFill>
                <a:srgbClr val="019AEA"/>
              </a:solidFill>
              <a:latin typeface="Merriweather"/>
              <a:ea typeface="Merriweather"/>
              <a:cs typeface="Merriweather"/>
              <a:sym typeface="Merriweather"/>
            </a:endParaRPr>
          </a:p>
        </p:txBody>
      </p:sp>
      <p:sp>
        <p:nvSpPr>
          <p:cNvPr id="260" name="Google Shape;260;p30"/>
          <p:cNvSpPr txBox="1"/>
          <p:nvPr/>
        </p:nvSpPr>
        <p:spPr>
          <a:xfrm>
            <a:off x="705075" y="1536175"/>
            <a:ext cx="10158600" cy="3786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In the same way, let your light shine before others, so that they may see your good works and give glory to your Father who is in heaven</a:t>
            </a:r>
            <a:r>
              <a:rPr lang="en-US" sz="4800">
                <a:solidFill>
                  <a:srgbClr val="1A2230"/>
                </a:solidFill>
                <a:latin typeface="Merriweather"/>
                <a:ea typeface="Merriweather"/>
                <a:cs typeface="Merriweather"/>
                <a:sym typeface="Merriweather"/>
              </a:rPr>
              <a:t>.</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31"/>
          <p:cNvSpPr txBox="1"/>
          <p:nvPr/>
        </p:nvSpPr>
        <p:spPr>
          <a:xfrm>
            <a:off x="705074" y="484750"/>
            <a:ext cx="61845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19AEA"/>
                </a:solidFill>
                <a:latin typeface="Merriweather"/>
                <a:ea typeface="Merriweather"/>
                <a:cs typeface="Merriweather"/>
                <a:sym typeface="Merriweather"/>
              </a:rPr>
              <a:t>Romans 15:1</a:t>
            </a:r>
            <a:endParaRPr b="1">
              <a:solidFill>
                <a:srgbClr val="019AEA"/>
              </a:solidFill>
              <a:latin typeface="Merriweather"/>
              <a:ea typeface="Merriweather"/>
              <a:cs typeface="Merriweather"/>
              <a:sym typeface="Merriweather"/>
            </a:endParaRPr>
          </a:p>
        </p:txBody>
      </p:sp>
      <p:sp>
        <p:nvSpPr>
          <p:cNvPr id="266" name="Google Shape;266;p31"/>
          <p:cNvSpPr txBox="1"/>
          <p:nvPr/>
        </p:nvSpPr>
        <p:spPr>
          <a:xfrm>
            <a:off x="714305" y="1905149"/>
            <a:ext cx="107634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We who are strong have an obligation to bear with the failings of the weak, and not to please ourselves.</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32"/>
          <p:cNvSpPr txBox="1"/>
          <p:nvPr/>
        </p:nvSpPr>
        <p:spPr>
          <a:xfrm>
            <a:off x="705074" y="484750"/>
            <a:ext cx="63942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19AEA"/>
                </a:solidFill>
                <a:latin typeface="Merriweather"/>
                <a:ea typeface="Merriweather"/>
                <a:cs typeface="Merriweather"/>
                <a:sym typeface="Merriweather"/>
              </a:rPr>
              <a:t>Galatians 6:2</a:t>
            </a:r>
            <a:endParaRPr b="1">
              <a:solidFill>
                <a:srgbClr val="019AEA"/>
              </a:solidFill>
              <a:latin typeface="Merriweather"/>
              <a:ea typeface="Merriweather"/>
              <a:cs typeface="Merriweather"/>
              <a:sym typeface="Merriweather"/>
            </a:endParaRPr>
          </a:p>
        </p:txBody>
      </p:sp>
      <p:sp>
        <p:nvSpPr>
          <p:cNvPr id="272" name="Google Shape;272;p32"/>
          <p:cNvSpPr txBox="1"/>
          <p:nvPr/>
        </p:nvSpPr>
        <p:spPr>
          <a:xfrm>
            <a:off x="705075" y="2301675"/>
            <a:ext cx="9498000" cy="1569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Bear one another's burdens, and so fulfill the law of Christ.</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33"/>
          <p:cNvSpPr txBox="1"/>
          <p:nvPr/>
        </p:nvSpPr>
        <p:spPr>
          <a:xfrm>
            <a:off x="642149" y="335575"/>
            <a:ext cx="56496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19AEA"/>
                </a:solidFill>
                <a:latin typeface="Merriweather"/>
                <a:ea typeface="Merriweather"/>
                <a:cs typeface="Merriweather"/>
                <a:sym typeface="Merriweather"/>
              </a:rPr>
              <a:t>1 John 3:17</a:t>
            </a:r>
            <a:endParaRPr b="1">
              <a:solidFill>
                <a:srgbClr val="019AEA"/>
              </a:solidFill>
              <a:latin typeface="Merriweather"/>
              <a:ea typeface="Merriweather"/>
              <a:cs typeface="Merriweather"/>
              <a:sym typeface="Merriweather"/>
            </a:endParaRPr>
          </a:p>
        </p:txBody>
      </p:sp>
      <p:sp>
        <p:nvSpPr>
          <p:cNvPr id="278" name="Google Shape;278;p33"/>
          <p:cNvSpPr txBox="1"/>
          <p:nvPr/>
        </p:nvSpPr>
        <p:spPr>
          <a:xfrm>
            <a:off x="705075" y="1536175"/>
            <a:ext cx="10127100" cy="3786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But if anyone has the world's goods and sees his brother in need, yet closes his heart against him, how does God's love abide in him?</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34"/>
          <p:cNvSpPr txBox="1"/>
          <p:nvPr/>
        </p:nvSpPr>
        <p:spPr>
          <a:xfrm>
            <a:off x="705073" y="484750"/>
            <a:ext cx="66771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19AEA"/>
                </a:solidFill>
                <a:latin typeface="Merriweather"/>
                <a:ea typeface="Merriweather"/>
                <a:cs typeface="Merriweather"/>
                <a:sym typeface="Merriweather"/>
              </a:rPr>
              <a:t>Galatians 6:9</a:t>
            </a:r>
            <a:endParaRPr b="1">
              <a:solidFill>
                <a:srgbClr val="019AEA"/>
              </a:solidFill>
              <a:latin typeface="Merriweather"/>
              <a:ea typeface="Merriweather"/>
              <a:cs typeface="Merriweather"/>
              <a:sym typeface="Merriweather"/>
            </a:endParaRPr>
          </a:p>
        </p:txBody>
      </p:sp>
      <p:sp>
        <p:nvSpPr>
          <p:cNvPr id="284" name="Google Shape;284;p34"/>
          <p:cNvSpPr txBox="1"/>
          <p:nvPr/>
        </p:nvSpPr>
        <p:spPr>
          <a:xfrm>
            <a:off x="714305" y="2049999"/>
            <a:ext cx="10763400" cy="2308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And let us not grow weary of </a:t>
            </a:r>
            <a:endParaRPr i="0" sz="4800">
              <a:solidFill>
                <a:srgbClr val="1A2230"/>
              </a:solidFill>
              <a:latin typeface="Merriweather"/>
              <a:ea typeface="Merriweather"/>
              <a:cs typeface="Merriweather"/>
              <a:sym typeface="Merriweather"/>
            </a:endParaRPr>
          </a:p>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doing good, for in due season we will reap, if we do not give up.</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g32514bffafc_0_48"/>
          <p:cNvSpPr txBox="1"/>
          <p:nvPr/>
        </p:nvSpPr>
        <p:spPr>
          <a:xfrm>
            <a:off x="610675" y="243550"/>
            <a:ext cx="8229300" cy="187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800">
                <a:solidFill>
                  <a:srgbClr val="019AEA"/>
                </a:solidFill>
                <a:latin typeface="Merriweather"/>
                <a:ea typeface="Merriweather"/>
                <a:cs typeface="Merriweather"/>
                <a:sym typeface="Merriweather"/>
              </a:rPr>
              <a:t>Knowing this, we should be:</a:t>
            </a:r>
            <a:endParaRPr b="1" sz="1200">
              <a:solidFill>
                <a:srgbClr val="019AEA"/>
              </a:solidFill>
              <a:latin typeface="Merriweather"/>
              <a:ea typeface="Merriweather"/>
              <a:cs typeface="Merriweather"/>
              <a:sym typeface="Merriweather"/>
            </a:endParaRPr>
          </a:p>
        </p:txBody>
      </p:sp>
      <p:sp>
        <p:nvSpPr>
          <p:cNvPr id="290" name="Google Shape;290;g32514bffafc_0_48"/>
          <p:cNvSpPr txBox="1"/>
          <p:nvPr/>
        </p:nvSpPr>
        <p:spPr>
          <a:xfrm>
            <a:off x="610685" y="2274609"/>
            <a:ext cx="10763400" cy="2955300"/>
          </a:xfrm>
          <a:prstGeom prst="rect">
            <a:avLst/>
          </a:prstGeom>
          <a:noFill/>
          <a:ln>
            <a:noFill/>
          </a:ln>
        </p:spPr>
        <p:txBody>
          <a:bodyPr anchorCtr="0" anchor="t" bIns="45700" lIns="91425" spcFirstLastPara="1" rIns="91425" wrap="square" tIns="45700">
            <a:spAutoFit/>
          </a:bodyPr>
          <a:lstStyle/>
          <a:p>
            <a:pPr indent="-901700" lvl="0" marL="914400" marR="0" rtl="0" algn="l">
              <a:spcBef>
                <a:spcPts val="0"/>
              </a:spcBef>
              <a:spcAft>
                <a:spcPts val="0"/>
              </a:spcAft>
              <a:buClr>
                <a:srgbClr val="1A2230"/>
              </a:buClr>
              <a:buSzPts val="4600"/>
              <a:buFont typeface="Merriweather"/>
              <a:buAutoNum type="arabicPeriod"/>
            </a:pPr>
            <a:r>
              <a:rPr lang="en-US" sz="4600">
                <a:solidFill>
                  <a:srgbClr val="1A2230"/>
                </a:solidFill>
                <a:latin typeface="Merriweather"/>
                <a:ea typeface="Merriweather"/>
                <a:cs typeface="Merriweather"/>
                <a:sym typeface="Merriweather"/>
              </a:rPr>
              <a:t>Diligent to ask God who we should ask into our lives </a:t>
            </a:r>
            <a:endParaRPr i="0" sz="4600">
              <a:solidFill>
                <a:srgbClr val="1A2230"/>
              </a:solidFill>
              <a:latin typeface="Merriweather"/>
              <a:ea typeface="Merriweather"/>
              <a:cs typeface="Merriweather"/>
              <a:sym typeface="Merriweather"/>
            </a:endParaRPr>
          </a:p>
          <a:p>
            <a:pPr indent="-901700" lvl="0" marL="914400" marR="0" rtl="0" algn="l">
              <a:spcBef>
                <a:spcPts val="0"/>
              </a:spcBef>
              <a:spcAft>
                <a:spcPts val="0"/>
              </a:spcAft>
              <a:buClr>
                <a:srgbClr val="1A2230"/>
              </a:buClr>
              <a:buSzPts val="4600"/>
              <a:buFont typeface="Merriweather"/>
              <a:buAutoNum type="arabicPeriod"/>
            </a:pPr>
            <a:r>
              <a:rPr lang="en-US" sz="4600">
                <a:solidFill>
                  <a:srgbClr val="1A2230"/>
                </a:solidFill>
                <a:latin typeface="Merriweather"/>
                <a:ea typeface="Merriweather"/>
                <a:cs typeface="Merriweather"/>
                <a:sym typeface="Merriweather"/>
              </a:rPr>
              <a:t> </a:t>
            </a:r>
            <a:endParaRPr sz="1200">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a:solidFill>
                <a:srgbClr val="1A2230"/>
              </a:solidFill>
              <a:latin typeface="Merriweather"/>
              <a:ea typeface="Merriweather"/>
              <a:cs typeface="Merriweather"/>
              <a:sym typeface="Merriweathe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g32514bffafc_0_53"/>
          <p:cNvSpPr txBox="1"/>
          <p:nvPr/>
        </p:nvSpPr>
        <p:spPr>
          <a:xfrm>
            <a:off x="610675" y="243550"/>
            <a:ext cx="8229300" cy="187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800">
                <a:solidFill>
                  <a:srgbClr val="019AEA"/>
                </a:solidFill>
                <a:latin typeface="Merriweather"/>
                <a:ea typeface="Merriweather"/>
                <a:cs typeface="Merriweather"/>
                <a:sym typeface="Merriweather"/>
              </a:rPr>
              <a:t>Knowing this, we should be:</a:t>
            </a:r>
            <a:endParaRPr b="1" sz="1200">
              <a:solidFill>
                <a:srgbClr val="019AEA"/>
              </a:solidFill>
              <a:latin typeface="Merriweather"/>
              <a:ea typeface="Merriweather"/>
              <a:cs typeface="Merriweather"/>
              <a:sym typeface="Merriweather"/>
            </a:endParaRPr>
          </a:p>
        </p:txBody>
      </p:sp>
      <p:sp>
        <p:nvSpPr>
          <p:cNvPr id="296" name="Google Shape;296;g32514bffafc_0_53"/>
          <p:cNvSpPr txBox="1"/>
          <p:nvPr/>
        </p:nvSpPr>
        <p:spPr>
          <a:xfrm>
            <a:off x="610685" y="2274609"/>
            <a:ext cx="10763400" cy="3663300"/>
          </a:xfrm>
          <a:prstGeom prst="rect">
            <a:avLst/>
          </a:prstGeom>
          <a:noFill/>
          <a:ln>
            <a:noFill/>
          </a:ln>
        </p:spPr>
        <p:txBody>
          <a:bodyPr anchorCtr="0" anchor="t" bIns="45700" lIns="91425" spcFirstLastPara="1" rIns="91425" wrap="square" tIns="45700">
            <a:spAutoFit/>
          </a:bodyPr>
          <a:lstStyle/>
          <a:p>
            <a:pPr indent="-901700" lvl="0" marL="914400" marR="0" rtl="0" algn="l">
              <a:spcBef>
                <a:spcPts val="0"/>
              </a:spcBef>
              <a:spcAft>
                <a:spcPts val="0"/>
              </a:spcAft>
              <a:buClr>
                <a:srgbClr val="1A2230"/>
              </a:buClr>
              <a:buSzPts val="4600"/>
              <a:buFont typeface="Merriweather"/>
              <a:buAutoNum type="arabicPeriod"/>
            </a:pPr>
            <a:r>
              <a:rPr lang="en-US" sz="4600">
                <a:solidFill>
                  <a:srgbClr val="1A2230"/>
                </a:solidFill>
                <a:latin typeface="Merriweather"/>
                <a:ea typeface="Merriweather"/>
                <a:cs typeface="Merriweather"/>
                <a:sym typeface="Merriweather"/>
              </a:rPr>
              <a:t>Diligent to ask God who we should ask into our lives </a:t>
            </a:r>
            <a:endParaRPr i="0" sz="4600">
              <a:solidFill>
                <a:srgbClr val="1A2230"/>
              </a:solidFill>
              <a:latin typeface="Merriweather"/>
              <a:ea typeface="Merriweather"/>
              <a:cs typeface="Merriweather"/>
              <a:sym typeface="Merriweather"/>
            </a:endParaRPr>
          </a:p>
          <a:p>
            <a:pPr indent="-901700" lvl="0" marL="914400" marR="0" rtl="0" algn="l">
              <a:spcBef>
                <a:spcPts val="0"/>
              </a:spcBef>
              <a:spcAft>
                <a:spcPts val="0"/>
              </a:spcAft>
              <a:buClr>
                <a:srgbClr val="1A2230"/>
              </a:buClr>
              <a:buSzPts val="4600"/>
              <a:buFont typeface="Merriweather"/>
              <a:buAutoNum type="arabicPeriod"/>
            </a:pPr>
            <a:r>
              <a:rPr lang="en-US" sz="4600">
                <a:solidFill>
                  <a:srgbClr val="1A2230"/>
                </a:solidFill>
                <a:latin typeface="Merriweather"/>
                <a:ea typeface="Merriweather"/>
                <a:cs typeface="Merriweather"/>
                <a:sym typeface="Merriweather"/>
              </a:rPr>
              <a:t>Open to the Holy Spirit’s prompting</a:t>
            </a:r>
            <a:r>
              <a:rPr lang="en-US" sz="4600">
                <a:solidFill>
                  <a:srgbClr val="1A2230"/>
                </a:solidFill>
                <a:latin typeface="Merriweather"/>
                <a:ea typeface="Merriweather"/>
                <a:cs typeface="Merriweather"/>
                <a:sym typeface="Merriweather"/>
              </a:rPr>
              <a:t> </a:t>
            </a:r>
            <a:endParaRPr sz="1200">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a:solidFill>
                <a:srgbClr val="1A2230"/>
              </a:solidFill>
              <a:latin typeface="Merriweather"/>
              <a:ea typeface="Merriweather"/>
              <a:cs typeface="Merriweather"/>
              <a:sym typeface="Merriweathe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g32514bffafc_0_58"/>
          <p:cNvSpPr txBox="1"/>
          <p:nvPr/>
        </p:nvSpPr>
        <p:spPr>
          <a:xfrm>
            <a:off x="610675" y="243550"/>
            <a:ext cx="8229300" cy="187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800">
                <a:solidFill>
                  <a:srgbClr val="019AEA"/>
                </a:solidFill>
                <a:latin typeface="Merriweather"/>
                <a:ea typeface="Merriweather"/>
                <a:cs typeface="Merriweather"/>
                <a:sym typeface="Merriweather"/>
              </a:rPr>
              <a:t>Knowing this, we should be:</a:t>
            </a:r>
            <a:endParaRPr b="1" sz="1200">
              <a:solidFill>
                <a:srgbClr val="019AEA"/>
              </a:solidFill>
              <a:latin typeface="Merriweather"/>
              <a:ea typeface="Merriweather"/>
              <a:cs typeface="Merriweather"/>
              <a:sym typeface="Merriweather"/>
            </a:endParaRPr>
          </a:p>
        </p:txBody>
      </p:sp>
      <p:sp>
        <p:nvSpPr>
          <p:cNvPr id="302" name="Google Shape;302;g32514bffafc_0_58"/>
          <p:cNvSpPr txBox="1"/>
          <p:nvPr/>
        </p:nvSpPr>
        <p:spPr>
          <a:xfrm>
            <a:off x="610685" y="2274609"/>
            <a:ext cx="10763400" cy="3663300"/>
          </a:xfrm>
          <a:prstGeom prst="rect">
            <a:avLst/>
          </a:prstGeom>
          <a:noFill/>
          <a:ln>
            <a:noFill/>
          </a:ln>
        </p:spPr>
        <p:txBody>
          <a:bodyPr anchorCtr="0" anchor="t" bIns="45700" lIns="91425" spcFirstLastPara="1" rIns="91425" wrap="square" tIns="45700">
            <a:spAutoFit/>
          </a:bodyPr>
          <a:lstStyle/>
          <a:p>
            <a:pPr indent="-901700" lvl="0" marL="914400" marR="0" rtl="0" algn="l">
              <a:spcBef>
                <a:spcPts val="0"/>
              </a:spcBef>
              <a:spcAft>
                <a:spcPts val="0"/>
              </a:spcAft>
              <a:buClr>
                <a:srgbClr val="1A2230"/>
              </a:buClr>
              <a:buSzPts val="4600"/>
              <a:buFont typeface="Merriweather"/>
              <a:buAutoNum type="arabicPeriod"/>
            </a:pPr>
            <a:r>
              <a:rPr lang="en-US" sz="4600">
                <a:solidFill>
                  <a:srgbClr val="1A2230"/>
                </a:solidFill>
                <a:latin typeface="Merriweather"/>
                <a:ea typeface="Merriweather"/>
                <a:cs typeface="Merriweather"/>
                <a:sym typeface="Merriweather"/>
              </a:rPr>
              <a:t>Diligent to ask God who we should ask into our lives </a:t>
            </a:r>
            <a:endParaRPr i="0" sz="4600">
              <a:solidFill>
                <a:srgbClr val="1A2230"/>
              </a:solidFill>
              <a:latin typeface="Merriweather"/>
              <a:ea typeface="Merriweather"/>
              <a:cs typeface="Merriweather"/>
              <a:sym typeface="Merriweather"/>
            </a:endParaRPr>
          </a:p>
          <a:p>
            <a:pPr indent="-901700" lvl="0" marL="914400" marR="0" rtl="0" algn="l">
              <a:spcBef>
                <a:spcPts val="0"/>
              </a:spcBef>
              <a:spcAft>
                <a:spcPts val="0"/>
              </a:spcAft>
              <a:buClr>
                <a:srgbClr val="1A2230"/>
              </a:buClr>
              <a:buSzPts val="4600"/>
              <a:buFont typeface="Merriweather"/>
              <a:buAutoNum type="arabicPeriod"/>
            </a:pPr>
            <a:r>
              <a:rPr lang="en-US" sz="4600">
                <a:solidFill>
                  <a:srgbClr val="1A2230"/>
                </a:solidFill>
                <a:latin typeface="Merriweather"/>
                <a:ea typeface="Merriweather"/>
                <a:cs typeface="Merriweather"/>
                <a:sym typeface="Merriweather"/>
              </a:rPr>
              <a:t>Open to the Holy Spirit’s prompting </a:t>
            </a:r>
            <a:endParaRPr sz="1200">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a:solidFill>
                <a:srgbClr val="1A2230"/>
              </a:solidFill>
              <a:latin typeface="Merriweather"/>
              <a:ea typeface="Merriweather"/>
              <a:cs typeface="Merriweather"/>
              <a:sym typeface="Merriweathe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37"/>
          <p:cNvSpPr txBox="1"/>
          <p:nvPr/>
        </p:nvSpPr>
        <p:spPr>
          <a:xfrm>
            <a:off x="705074" y="484750"/>
            <a:ext cx="61530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19AEA"/>
                </a:solidFill>
                <a:latin typeface="Merriweather"/>
                <a:ea typeface="Merriweather"/>
                <a:cs typeface="Merriweather"/>
                <a:sym typeface="Merriweather"/>
              </a:rPr>
              <a:t>Romans 12:2</a:t>
            </a:r>
            <a:endParaRPr b="1">
              <a:solidFill>
                <a:srgbClr val="019AEA"/>
              </a:solidFill>
              <a:latin typeface="Merriweather"/>
              <a:ea typeface="Merriweather"/>
              <a:cs typeface="Merriweather"/>
              <a:sym typeface="Merriweather"/>
            </a:endParaRPr>
          </a:p>
        </p:txBody>
      </p:sp>
      <p:sp>
        <p:nvSpPr>
          <p:cNvPr id="308" name="Google Shape;308;p37"/>
          <p:cNvSpPr txBox="1"/>
          <p:nvPr/>
        </p:nvSpPr>
        <p:spPr>
          <a:xfrm>
            <a:off x="714305" y="1685349"/>
            <a:ext cx="10763400" cy="3324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200">
                <a:solidFill>
                  <a:srgbClr val="1A2230"/>
                </a:solidFill>
                <a:latin typeface="Merriweather"/>
                <a:ea typeface="Merriweather"/>
                <a:cs typeface="Merriweather"/>
                <a:sym typeface="Merriweather"/>
              </a:rPr>
              <a:t>Do not be conformed to this world, </a:t>
            </a:r>
            <a:endParaRPr i="0" sz="4200">
              <a:solidFill>
                <a:srgbClr val="1A2230"/>
              </a:solidFill>
              <a:latin typeface="Merriweather"/>
              <a:ea typeface="Merriweather"/>
              <a:cs typeface="Merriweather"/>
              <a:sym typeface="Merriweather"/>
            </a:endParaRPr>
          </a:p>
          <a:p>
            <a:pPr indent="0" lvl="0" marL="0" marR="0" rtl="0" algn="l">
              <a:spcBef>
                <a:spcPts val="0"/>
              </a:spcBef>
              <a:spcAft>
                <a:spcPts val="0"/>
              </a:spcAft>
              <a:buNone/>
            </a:pPr>
            <a:r>
              <a:rPr i="0" lang="en-US" sz="4200">
                <a:solidFill>
                  <a:srgbClr val="1A2230"/>
                </a:solidFill>
                <a:latin typeface="Merriweather"/>
                <a:ea typeface="Merriweather"/>
                <a:cs typeface="Merriweather"/>
                <a:sym typeface="Merriweather"/>
              </a:rPr>
              <a:t>but be transformed by the renewal of your mind, that by testing you may discern what is the will of God, what is good and acceptable and perfect.</a:t>
            </a:r>
            <a:endParaRPr sz="4200">
              <a:solidFill>
                <a:srgbClr val="1A2230"/>
              </a:solidFill>
              <a:latin typeface="Merriweather"/>
              <a:ea typeface="Merriweather"/>
              <a:cs typeface="Merriweather"/>
              <a:sym typeface="Merriweathe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38"/>
          <p:cNvSpPr txBox="1"/>
          <p:nvPr/>
        </p:nvSpPr>
        <p:spPr>
          <a:xfrm>
            <a:off x="705075" y="484750"/>
            <a:ext cx="76839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19AEA"/>
                </a:solidFill>
                <a:latin typeface="Merriweather"/>
                <a:ea typeface="Merriweather"/>
                <a:cs typeface="Merriweather"/>
                <a:sym typeface="Merriweather"/>
              </a:rPr>
              <a:t>Ephesians 5:17</a:t>
            </a:r>
            <a:endParaRPr b="1">
              <a:solidFill>
                <a:srgbClr val="019AEA"/>
              </a:solidFill>
              <a:latin typeface="Merriweather"/>
              <a:ea typeface="Merriweather"/>
              <a:cs typeface="Merriweather"/>
              <a:sym typeface="Merriweather"/>
            </a:endParaRPr>
          </a:p>
        </p:txBody>
      </p:sp>
      <p:sp>
        <p:nvSpPr>
          <p:cNvPr id="314" name="Google Shape;314;p38"/>
          <p:cNvSpPr txBox="1"/>
          <p:nvPr/>
        </p:nvSpPr>
        <p:spPr>
          <a:xfrm>
            <a:off x="705075" y="1819300"/>
            <a:ext cx="9246300" cy="2308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Therefore do not be foolish, but understand what the will of the Lord is.</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4"/>
          <p:cNvSpPr txBox="1"/>
          <p:nvPr/>
        </p:nvSpPr>
        <p:spPr>
          <a:xfrm>
            <a:off x="705074" y="484750"/>
            <a:ext cx="47373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19AEA"/>
                </a:solidFill>
                <a:latin typeface="Merriweather"/>
                <a:ea typeface="Merriweather"/>
                <a:cs typeface="Merriweather"/>
                <a:sym typeface="Merriweather"/>
              </a:rPr>
              <a:t>Ruth 1:17</a:t>
            </a:r>
            <a:endParaRPr b="1">
              <a:solidFill>
                <a:srgbClr val="019AEA"/>
              </a:solidFill>
              <a:latin typeface="Merriweather"/>
              <a:ea typeface="Merriweather"/>
              <a:cs typeface="Merriweather"/>
              <a:sym typeface="Merriweather"/>
            </a:endParaRPr>
          </a:p>
        </p:txBody>
      </p:sp>
      <p:sp>
        <p:nvSpPr>
          <p:cNvPr id="104" name="Google Shape;104;p4"/>
          <p:cNvSpPr txBox="1"/>
          <p:nvPr/>
        </p:nvSpPr>
        <p:spPr>
          <a:xfrm>
            <a:off x="705075" y="1935900"/>
            <a:ext cx="11385600" cy="2986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700">
                <a:solidFill>
                  <a:srgbClr val="1A2230"/>
                </a:solidFill>
                <a:latin typeface="Merriweather"/>
                <a:ea typeface="Merriweather"/>
                <a:cs typeface="Merriweather"/>
                <a:sym typeface="Merriweather"/>
              </a:rPr>
              <a:t>Where you die I will die, and </a:t>
            </a:r>
            <a:endParaRPr i="0" sz="4700">
              <a:solidFill>
                <a:srgbClr val="1A2230"/>
              </a:solidFill>
              <a:latin typeface="Merriweather"/>
              <a:ea typeface="Merriweather"/>
              <a:cs typeface="Merriweather"/>
              <a:sym typeface="Merriweather"/>
            </a:endParaRPr>
          </a:p>
          <a:p>
            <a:pPr indent="0" lvl="0" marL="0" marR="0" rtl="0" algn="l">
              <a:spcBef>
                <a:spcPts val="0"/>
              </a:spcBef>
              <a:spcAft>
                <a:spcPts val="0"/>
              </a:spcAft>
              <a:buNone/>
            </a:pPr>
            <a:r>
              <a:rPr i="0" lang="en-US" sz="4700">
                <a:solidFill>
                  <a:srgbClr val="1A2230"/>
                </a:solidFill>
                <a:latin typeface="Merriweather"/>
                <a:ea typeface="Merriweather"/>
                <a:cs typeface="Merriweather"/>
                <a:sym typeface="Merriweather"/>
              </a:rPr>
              <a:t>there will I be buried. May the </a:t>
            </a:r>
            <a:r>
              <a:rPr i="0" lang="en-US" sz="4700" cap="small">
                <a:solidFill>
                  <a:srgbClr val="1A2230"/>
                </a:solidFill>
                <a:latin typeface="Merriweather"/>
                <a:ea typeface="Merriweather"/>
                <a:cs typeface="Merriweather"/>
                <a:sym typeface="Merriweather"/>
              </a:rPr>
              <a:t>Lord</a:t>
            </a:r>
            <a:r>
              <a:rPr i="0" lang="en-US" sz="4700">
                <a:solidFill>
                  <a:srgbClr val="1A2230"/>
                </a:solidFill>
                <a:latin typeface="Merriweather"/>
                <a:ea typeface="Merriweather"/>
                <a:cs typeface="Merriweather"/>
                <a:sym typeface="Merriweather"/>
              </a:rPr>
              <a:t> do so to me and more also if anything but death parts me from you.”</a:t>
            </a:r>
            <a:endParaRPr sz="4700">
              <a:solidFill>
                <a:srgbClr val="1A2230"/>
              </a:solidFill>
              <a:latin typeface="Merriweather"/>
              <a:ea typeface="Merriweather"/>
              <a:cs typeface="Merriweather"/>
              <a:sym typeface="Merriweathe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39"/>
          <p:cNvSpPr txBox="1"/>
          <p:nvPr/>
        </p:nvSpPr>
        <p:spPr>
          <a:xfrm>
            <a:off x="747025" y="275025"/>
            <a:ext cx="58593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19AEA"/>
                </a:solidFill>
                <a:latin typeface="Merriweather"/>
                <a:ea typeface="Merriweather"/>
                <a:cs typeface="Merriweather"/>
                <a:sym typeface="Merriweather"/>
              </a:rPr>
              <a:t>Micah 6:8</a:t>
            </a:r>
            <a:endParaRPr b="1">
              <a:solidFill>
                <a:srgbClr val="019AEA"/>
              </a:solidFill>
              <a:latin typeface="Merriweather"/>
              <a:ea typeface="Merriweather"/>
              <a:cs typeface="Merriweather"/>
              <a:sym typeface="Merriweather"/>
            </a:endParaRPr>
          </a:p>
        </p:txBody>
      </p:sp>
      <p:sp>
        <p:nvSpPr>
          <p:cNvPr id="320" name="Google Shape;320;p39"/>
          <p:cNvSpPr txBox="1"/>
          <p:nvPr/>
        </p:nvSpPr>
        <p:spPr>
          <a:xfrm>
            <a:off x="610700" y="1601450"/>
            <a:ext cx="10494300" cy="3786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He has told you, O man, what is good;</a:t>
            </a:r>
            <a:r>
              <a:rPr lang="en-US" sz="4800">
                <a:solidFill>
                  <a:srgbClr val="1A2230"/>
                </a:solidFill>
                <a:latin typeface="Merriweather"/>
                <a:ea typeface="Merriweather"/>
                <a:cs typeface="Merriweather"/>
                <a:sym typeface="Merriweather"/>
              </a:rPr>
              <a:t> </a:t>
            </a:r>
            <a:r>
              <a:rPr i="0" lang="en-US" sz="4800">
                <a:solidFill>
                  <a:srgbClr val="1A2230"/>
                </a:solidFill>
                <a:latin typeface="Merriweather"/>
                <a:ea typeface="Merriweather"/>
                <a:cs typeface="Merriweather"/>
                <a:sym typeface="Merriweather"/>
              </a:rPr>
              <a:t>and what does</a:t>
            </a:r>
            <a:r>
              <a:rPr lang="en-US" sz="4800">
                <a:solidFill>
                  <a:srgbClr val="1A2230"/>
                </a:solidFill>
                <a:latin typeface="Merriweather"/>
                <a:ea typeface="Merriweather"/>
                <a:cs typeface="Merriweather"/>
                <a:sym typeface="Merriweather"/>
              </a:rPr>
              <a:t> </a:t>
            </a:r>
            <a:r>
              <a:rPr i="0" lang="en-US" sz="4800">
                <a:solidFill>
                  <a:srgbClr val="1A2230"/>
                </a:solidFill>
                <a:latin typeface="Merriweather"/>
                <a:ea typeface="Merriweather"/>
                <a:cs typeface="Merriweather"/>
                <a:sym typeface="Merriweather"/>
              </a:rPr>
              <a:t>the </a:t>
            </a:r>
            <a:r>
              <a:rPr i="0" lang="en-US" sz="4800" cap="small">
                <a:solidFill>
                  <a:srgbClr val="1A2230"/>
                </a:solidFill>
                <a:latin typeface="Merriweather"/>
                <a:ea typeface="Merriweather"/>
                <a:cs typeface="Merriweather"/>
                <a:sym typeface="Merriweather"/>
              </a:rPr>
              <a:t>Lord</a:t>
            </a:r>
            <a:r>
              <a:rPr i="0" lang="en-US" sz="4800">
                <a:solidFill>
                  <a:srgbClr val="1A2230"/>
                </a:solidFill>
                <a:latin typeface="Merriweather"/>
                <a:ea typeface="Merriweather"/>
                <a:cs typeface="Merriweather"/>
                <a:sym typeface="Merriweather"/>
              </a:rPr>
              <a:t> </a:t>
            </a:r>
            <a:endParaRPr i="0" sz="4800">
              <a:solidFill>
                <a:srgbClr val="1A2230"/>
              </a:solidFill>
              <a:latin typeface="Merriweather"/>
              <a:ea typeface="Merriweather"/>
              <a:cs typeface="Merriweather"/>
              <a:sym typeface="Merriweather"/>
            </a:endParaRPr>
          </a:p>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require of you</a:t>
            </a:r>
            <a:r>
              <a:rPr lang="en-US" sz="4800">
                <a:solidFill>
                  <a:srgbClr val="1A2230"/>
                </a:solidFill>
                <a:latin typeface="Merriweather"/>
                <a:ea typeface="Merriweather"/>
                <a:cs typeface="Merriweather"/>
                <a:sym typeface="Merriweather"/>
              </a:rPr>
              <a:t> </a:t>
            </a:r>
            <a:r>
              <a:rPr i="0" lang="en-US" sz="4800">
                <a:solidFill>
                  <a:srgbClr val="1A2230"/>
                </a:solidFill>
                <a:latin typeface="Merriweather"/>
                <a:ea typeface="Merriweather"/>
                <a:cs typeface="Merriweather"/>
                <a:sym typeface="Merriweather"/>
              </a:rPr>
              <a:t>but to do justice, and to love kindness,</a:t>
            </a:r>
            <a:r>
              <a:rPr lang="en-US" sz="4800">
                <a:solidFill>
                  <a:srgbClr val="1A2230"/>
                </a:solidFill>
                <a:latin typeface="Merriweather"/>
                <a:ea typeface="Merriweather"/>
                <a:cs typeface="Merriweather"/>
                <a:sym typeface="Merriweather"/>
              </a:rPr>
              <a:t> </a:t>
            </a:r>
            <a:r>
              <a:rPr i="0" lang="en-US" sz="4800">
                <a:solidFill>
                  <a:srgbClr val="1A2230"/>
                </a:solidFill>
                <a:latin typeface="Merriweather"/>
                <a:ea typeface="Merriweather"/>
                <a:cs typeface="Merriweather"/>
                <a:sym typeface="Merriweather"/>
              </a:rPr>
              <a:t>and to walk humbly with your God?</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g32514bffafc_0_63"/>
          <p:cNvSpPr txBox="1"/>
          <p:nvPr/>
        </p:nvSpPr>
        <p:spPr>
          <a:xfrm>
            <a:off x="610675" y="243550"/>
            <a:ext cx="8229300" cy="187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800">
                <a:solidFill>
                  <a:srgbClr val="019AEA"/>
                </a:solidFill>
                <a:latin typeface="Merriweather"/>
                <a:ea typeface="Merriweather"/>
                <a:cs typeface="Merriweather"/>
                <a:sym typeface="Merriweather"/>
              </a:rPr>
              <a:t>Knowing this, we should be:</a:t>
            </a:r>
            <a:endParaRPr b="1" sz="1200">
              <a:solidFill>
                <a:srgbClr val="019AEA"/>
              </a:solidFill>
              <a:latin typeface="Merriweather"/>
              <a:ea typeface="Merriweather"/>
              <a:cs typeface="Merriweather"/>
              <a:sym typeface="Merriweather"/>
            </a:endParaRPr>
          </a:p>
        </p:txBody>
      </p:sp>
      <p:sp>
        <p:nvSpPr>
          <p:cNvPr id="326" name="Google Shape;326;g32514bffafc_0_63"/>
          <p:cNvSpPr txBox="1"/>
          <p:nvPr/>
        </p:nvSpPr>
        <p:spPr>
          <a:xfrm>
            <a:off x="610685" y="2274609"/>
            <a:ext cx="10763400" cy="3663300"/>
          </a:xfrm>
          <a:prstGeom prst="rect">
            <a:avLst/>
          </a:prstGeom>
          <a:noFill/>
          <a:ln>
            <a:noFill/>
          </a:ln>
        </p:spPr>
        <p:txBody>
          <a:bodyPr anchorCtr="0" anchor="t" bIns="45700" lIns="91425" spcFirstLastPara="1" rIns="91425" wrap="square" tIns="45700">
            <a:spAutoFit/>
          </a:bodyPr>
          <a:lstStyle/>
          <a:p>
            <a:pPr indent="-901700" lvl="0" marL="914400" marR="0" rtl="0" algn="l">
              <a:spcBef>
                <a:spcPts val="0"/>
              </a:spcBef>
              <a:spcAft>
                <a:spcPts val="0"/>
              </a:spcAft>
              <a:buClr>
                <a:srgbClr val="1A2230"/>
              </a:buClr>
              <a:buSzPts val="4600"/>
              <a:buFont typeface="Merriweather"/>
              <a:buAutoNum type="arabicPeriod"/>
            </a:pPr>
            <a:r>
              <a:rPr lang="en-US" sz="4600">
                <a:solidFill>
                  <a:srgbClr val="1A2230"/>
                </a:solidFill>
                <a:latin typeface="Merriweather"/>
                <a:ea typeface="Merriweather"/>
                <a:cs typeface="Merriweather"/>
                <a:sym typeface="Merriweather"/>
              </a:rPr>
              <a:t>Diligent to ask God who we should ask into our lives </a:t>
            </a:r>
            <a:endParaRPr i="0" sz="4600">
              <a:solidFill>
                <a:srgbClr val="1A2230"/>
              </a:solidFill>
              <a:latin typeface="Merriweather"/>
              <a:ea typeface="Merriweather"/>
              <a:cs typeface="Merriweather"/>
              <a:sym typeface="Merriweather"/>
            </a:endParaRPr>
          </a:p>
          <a:p>
            <a:pPr indent="-901700" lvl="0" marL="914400" marR="0" rtl="0" algn="l">
              <a:spcBef>
                <a:spcPts val="0"/>
              </a:spcBef>
              <a:spcAft>
                <a:spcPts val="0"/>
              </a:spcAft>
              <a:buClr>
                <a:srgbClr val="1A2230"/>
              </a:buClr>
              <a:buSzPts val="4600"/>
              <a:buFont typeface="Merriweather"/>
              <a:buAutoNum type="arabicPeriod"/>
            </a:pPr>
            <a:r>
              <a:rPr lang="en-US" sz="4600">
                <a:solidFill>
                  <a:srgbClr val="1A2230"/>
                </a:solidFill>
                <a:latin typeface="Merriweather"/>
                <a:ea typeface="Merriweather"/>
                <a:cs typeface="Merriweather"/>
                <a:sym typeface="Merriweather"/>
              </a:rPr>
              <a:t>Open to the Holy Spirit’s prompting </a:t>
            </a:r>
            <a:endParaRPr sz="1200">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a:solidFill>
                <a:srgbClr val="1A2230"/>
              </a:solidFill>
              <a:latin typeface="Merriweather"/>
              <a:ea typeface="Merriweather"/>
              <a:cs typeface="Merriweather"/>
              <a:sym typeface="Merriweathe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0" name="Shape 330"/>
        <p:cNvGrpSpPr/>
        <p:nvPr/>
      </p:nvGrpSpPr>
      <p:grpSpPr>
        <a:xfrm>
          <a:off x="0" y="0"/>
          <a:ext cx="0" cy="0"/>
          <a:chOff x="0" y="0"/>
          <a:chExt cx="0" cy="0"/>
        </a:xfrm>
      </p:grpSpPr>
      <p:sp>
        <p:nvSpPr>
          <p:cNvPr id="331" name="Google Shape;331;g32514bffafc_0_68"/>
          <p:cNvSpPr txBox="1"/>
          <p:nvPr/>
        </p:nvSpPr>
        <p:spPr>
          <a:xfrm>
            <a:off x="610675" y="243550"/>
            <a:ext cx="8229300" cy="187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800">
                <a:solidFill>
                  <a:srgbClr val="019AEA"/>
                </a:solidFill>
                <a:latin typeface="Merriweather"/>
                <a:ea typeface="Merriweather"/>
                <a:cs typeface="Merriweather"/>
                <a:sym typeface="Merriweather"/>
              </a:rPr>
              <a:t>Knowing this, we should be:</a:t>
            </a:r>
            <a:endParaRPr b="1" sz="1200">
              <a:solidFill>
                <a:srgbClr val="019AEA"/>
              </a:solidFill>
              <a:latin typeface="Merriweather"/>
              <a:ea typeface="Merriweather"/>
              <a:cs typeface="Merriweather"/>
              <a:sym typeface="Merriweather"/>
            </a:endParaRPr>
          </a:p>
        </p:txBody>
      </p:sp>
      <p:sp>
        <p:nvSpPr>
          <p:cNvPr id="332" name="Google Shape;332;g32514bffafc_0_68"/>
          <p:cNvSpPr txBox="1"/>
          <p:nvPr/>
        </p:nvSpPr>
        <p:spPr>
          <a:xfrm>
            <a:off x="610675" y="2536750"/>
            <a:ext cx="11581200" cy="2647500"/>
          </a:xfrm>
          <a:prstGeom prst="rect">
            <a:avLst/>
          </a:prstGeom>
          <a:noFill/>
          <a:ln>
            <a:noFill/>
          </a:ln>
        </p:spPr>
        <p:txBody>
          <a:bodyPr anchorCtr="0" anchor="t" bIns="45700" lIns="91425" spcFirstLastPara="1" rIns="91425" wrap="square" tIns="45700">
            <a:spAutoFit/>
          </a:bodyPr>
          <a:lstStyle/>
          <a:p>
            <a:pPr indent="-869950" lvl="0" marL="914400" marR="0" rtl="0" algn="l">
              <a:spcBef>
                <a:spcPts val="0"/>
              </a:spcBef>
              <a:spcAft>
                <a:spcPts val="0"/>
              </a:spcAft>
              <a:buClr>
                <a:srgbClr val="1A2230"/>
              </a:buClr>
              <a:buSzPts val="4100"/>
              <a:buFont typeface="Merriweather"/>
              <a:buAutoNum type="arabicPeriod"/>
            </a:pPr>
            <a:r>
              <a:rPr lang="en-US" sz="4100">
                <a:solidFill>
                  <a:srgbClr val="1A2230"/>
                </a:solidFill>
                <a:latin typeface="Merriweather"/>
                <a:ea typeface="Merriweather"/>
                <a:cs typeface="Merriweather"/>
                <a:sym typeface="Merriweather"/>
              </a:rPr>
              <a:t>Diligent to ask God who we should ask into our lives </a:t>
            </a:r>
            <a:endParaRPr i="0" sz="4100">
              <a:solidFill>
                <a:srgbClr val="1A2230"/>
              </a:solidFill>
              <a:latin typeface="Merriweather"/>
              <a:ea typeface="Merriweather"/>
              <a:cs typeface="Merriweather"/>
              <a:sym typeface="Merriweather"/>
            </a:endParaRPr>
          </a:p>
          <a:p>
            <a:pPr indent="-869950" lvl="0" marL="914400" marR="0" rtl="0" algn="l">
              <a:spcBef>
                <a:spcPts val="0"/>
              </a:spcBef>
              <a:spcAft>
                <a:spcPts val="0"/>
              </a:spcAft>
              <a:buClr>
                <a:srgbClr val="1A2230"/>
              </a:buClr>
              <a:buSzPts val="4100"/>
              <a:buFont typeface="Merriweather"/>
              <a:buAutoNum type="arabicPeriod"/>
            </a:pPr>
            <a:r>
              <a:rPr lang="en-US" sz="4100">
                <a:solidFill>
                  <a:srgbClr val="1A2230"/>
                </a:solidFill>
                <a:latin typeface="Merriweather"/>
                <a:ea typeface="Merriweather"/>
                <a:cs typeface="Merriweather"/>
                <a:sym typeface="Merriweather"/>
              </a:rPr>
              <a:t>Open to the Holy Spirit’s prompting </a:t>
            </a:r>
            <a:endParaRPr sz="700">
              <a:solidFill>
                <a:srgbClr val="1A2230"/>
              </a:solidFill>
              <a:latin typeface="Merriweather"/>
              <a:ea typeface="Merriweather"/>
              <a:cs typeface="Merriweather"/>
              <a:sym typeface="Merriweather"/>
            </a:endParaRPr>
          </a:p>
          <a:p>
            <a:pPr indent="-882650" lvl="0" marL="914400" marR="0" rtl="0" algn="l">
              <a:spcBef>
                <a:spcPts val="0"/>
              </a:spcBef>
              <a:spcAft>
                <a:spcPts val="0"/>
              </a:spcAft>
              <a:buClr>
                <a:srgbClr val="1A2230"/>
              </a:buClr>
              <a:buSzPts val="4300"/>
              <a:buFont typeface="Merriweather"/>
              <a:buAutoNum type="arabicPeriod"/>
            </a:pPr>
            <a:r>
              <a:rPr lang="en-US" sz="4300">
                <a:solidFill>
                  <a:srgbClr val="1A2230"/>
                </a:solidFill>
                <a:latin typeface="Merriweather"/>
                <a:ea typeface="Merriweather"/>
                <a:cs typeface="Merriweather"/>
                <a:sym typeface="Merriweather"/>
              </a:rPr>
              <a:t> Faithful to do what God wants us to do</a:t>
            </a:r>
            <a:endParaRPr sz="900">
              <a:solidFill>
                <a:srgbClr val="1A2230"/>
              </a:solidFill>
              <a:latin typeface="Merriweather"/>
              <a:ea typeface="Merriweather"/>
              <a:cs typeface="Merriweather"/>
              <a:sym typeface="Merriweathe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sp>
        <p:nvSpPr>
          <p:cNvPr id="337" name="Google Shape;337;p42"/>
          <p:cNvSpPr txBox="1"/>
          <p:nvPr/>
        </p:nvSpPr>
        <p:spPr>
          <a:xfrm>
            <a:off x="705074" y="484750"/>
            <a:ext cx="52197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19AEA"/>
                </a:solidFill>
                <a:latin typeface="Merriweather"/>
                <a:ea typeface="Merriweather"/>
                <a:cs typeface="Merriweather"/>
                <a:sym typeface="Merriweather"/>
              </a:rPr>
              <a:t>James 4:17</a:t>
            </a:r>
            <a:endParaRPr b="1">
              <a:solidFill>
                <a:srgbClr val="019AEA"/>
              </a:solidFill>
              <a:latin typeface="Merriweather"/>
              <a:ea typeface="Merriweather"/>
              <a:cs typeface="Merriweather"/>
              <a:sym typeface="Merriweather"/>
            </a:endParaRPr>
          </a:p>
        </p:txBody>
      </p:sp>
      <p:sp>
        <p:nvSpPr>
          <p:cNvPr id="338" name="Google Shape;338;p42"/>
          <p:cNvSpPr txBox="1"/>
          <p:nvPr/>
        </p:nvSpPr>
        <p:spPr>
          <a:xfrm>
            <a:off x="705076" y="1819300"/>
            <a:ext cx="9466500" cy="2308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So whoever knows the right thing to do and fails to do it, for him it is sin.</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sp>
        <p:nvSpPr>
          <p:cNvPr id="343" name="Google Shape;343;p43"/>
          <p:cNvSpPr txBox="1"/>
          <p:nvPr/>
        </p:nvSpPr>
        <p:spPr>
          <a:xfrm>
            <a:off x="705075" y="484750"/>
            <a:ext cx="64569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19AEA"/>
                </a:solidFill>
                <a:latin typeface="Merriweather"/>
                <a:ea typeface="Merriweather"/>
                <a:cs typeface="Merriweather"/>
                <a:sym typeface="Merriweather"/>
              </a:rPr>
              <a:t>Matthew 6:10</a:t>
            </a:r>
            <a:endParaRPr b="1">
              <a:solidFill>
                <a:srgbClr val="019AEA"/>
              </a:solidFill>
              <a:latin typeface="Merriweather"/>
              <a:ea typeface="Merriweather"/>
              <a:cs typeface="Merriweather"/>
              <a:sym typeface="Merriweather"/>
            </a:endParaRPr>
          </a:p>
        </p:txBody>
      </p:sp>
      <p:sp>
        <p:nvSpPr>
          <p:cNvPr id="344" name="Google Shape;344;p43"/>
          <p:cNvSpPr txBox="1"/>
          <p:nvPr/>
        </p:nvSpPr>
        <p:spPr>
          <a:xfrm>
            <a:off x="705075" y="2448475"/>
            <a:ext cx="11238900" cy="1569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Your kingdom come, your will </a:t>
            </a:r>
            <a:endParaRPr i="0" sz="4800">
              <a:solidFill>
                <a:srgbClr val="1A2230"/>
              </a:solidFill>
              <a:latin typeface="Merriweather"/>
              <a:ea typeface="Merriweather"/>
              <a:cs typeface="Merriweather"/>
              <a:sym typeface="Merriweather"/>
            </a:endParaRPr>
          </a:p>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be done,</a:t>
            </a:r>
            <a:r>
              <a:rPr baseline="30000" i="0" lang="en-US" sz="4800">
                <a:solidFill>
                  <a:srgbClr val="1A2230"/>
                </a:solidFill>
                <a:latin typeface="Merriweather"/>
                <a:ea typeface="Merriweather"/>
                <a:cs typeface="Merriweather"/>
                <a:sym typeface="Merriweather"/>
              </a:rPr>
              <a:t> </a:t>
            </a:r>
            <a:r>
              <a:rPr i="0" lang="en-US" sz="4800">
                <a:solidFill>
                  <a:srgbClr val="1A2230"/>
                </a:solidFill>
                <a:latin typeface="Merriweather"/>
                <a:ea typeface="Merriweather"/>
                <a:cs typeface="Merriweather"/>
                <a:sym typeface="Merriweather"/>
              </a:rPr>
              <a:t>on earth as it is in heaven.</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8" name="Shape 348"/>
        <p:cNvGrpSpPr/>
        <p:nvPr/>
      </p:nvGrpSpPr>
      <p:grpSpPr>
        <a:xfrm>
          <a:off x="0" y="0"/>
          <a:ext cx="0" cy="0"/>
          <a:chOff x="0" y="0"/>
          <a:chExt cx="0" cy="0"/>
        </a:xfrm>
      </p:grpSpPr>
      <p:sp>
        <p:nvSpPr>
          <p:cNvPr id="349" name="Google Shape;349;p44"/>
          <p:cNvSpPr txBox="1"/>
          <p:nvPr/>
        </p:nvSpPr>
        <p:spPr>
          <a:xfrm>
            <a:off x="705071" y="484750"/>
            <a:ext cx="73065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19AEA"/>
                </a:solidFill>
                <a:latin typeface="Merriweather"/>
                <a:ea typeface="Merriweather"/>
                <a:cs typeface="Merriweather"/>
                <a:sym typeface="Merriweather"/>
              </a:rPr>
              <a:t>James 1:5</a:t>
            </a:r>
            <a:endParaRPr b="1">
              <a:solidFill>
                <a:srgbClr val="019AEA"/>
              </a:solidFill>
              <a:latin typeface="Merriweather"/>
              <a:ea typeface="Merriweather"/>
              <a:cs typeface="Merriweather"/>
              <a:sym typeface="Merriweather"/>
            </a:endParaRPr>
          </a:p>
        </p:txBody>
      </p:sp>
      <p:sp>
        <p:nvSpPr>
          <p:cNvPr id="350" name="Google Shape;350;p44"/>
          <p:cNvSpPr txBox="1"/>
          <p:nvPr/>
        </p:nvSpPr>
        <p:spPr>
          <a:xfrm>
            <a:off x="788975" y="1871750"/>
            <a:ext cx="106830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If any of you lacks wisdom, let </a:t>
            </a:r>
            <a:endParaRPr i="0" sz="4800">
              <a:solidFill>
                <a:srgbClr val="1A2230"/>
              </a:solidFill>
              <a:latin typeface="Merriweather"/>
              <a:ea typeface="Merriweather"/>
              <a:cs typeface="Merriweather"/>
              <a:sym typeface="Merriweather"/>
            </a:endParaRPr>
          </a:p>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him ask God, who gives generously to all without reproach, and it will be given him.</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4" name="Shape 354"/>
        <p:cNvGrpSpPr/>
        <p:nvPr/>
      </p:nvGrpSpPr>
      <p:grpSpPr>
        <a:xfrm>
          <a:off x="0" y="0"/>
          <a:ext cx="0" cy="0"/>
          <a:chOff x="0" y="0"/>
          <a:chExt cx="0" cy="0"/>
        </a:xfrm>
      </p:grpSpPr>
      <p:sp>
        <p:nvSpPr>
          <p:cNvPr id="355" name="Google Shape;355;p45"/>
          <p:cNvSpPr txBox="1"/>
          <p:nvPr/>
        </p:nvSpPr>
        <p:spPr>
          <a:xfrm>
            <a:off x="705074" y="484750"/>
            <a:ext cx="51882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19AEA"/>
                </a:solidFill>
                <a:latin typeface="Merriweather"/>
                <a:ea typeface="Merriweather"/>
                <a:cs typeface="Merriweather"/>
                <a:sym typeface="Merriweather"/>
              </a:rPr>
              <a:t>James 1:22</a:t>
            </a:r>
            <a:endParaRPr b="1">
              <a:solidFill>
                <a:srgbClr val="019AEA"/>
              </a:solidFill>
              <a:latin typeface="Merriweather"/>
              <a:ea typeface="Merriweather"/>
              <a:cs typeface="Merriweather"/>
              <a:sym typeface="Merriweather"/>
            </a:endParaRPr>
          </a:p>
        </p:txBody>
      </p:sp>
      <p:sp>
        <p:nvSpPr>
          <p:cNvPr id="356" name="Google Shape;356;p45"/>
          <p:cNvSpPr txBox="1"/>
          <p:nvPr/>
        </p:nvSpPr>
        <p:spPr>
          <a:xfrm>
            <a:off x="536050" y="2458975"/>
            <a:ext cx="12435600" cy="1569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But be doers of the word, and</a:t>
            </a:r>
            <a:r>
              <a:rPr lang="en-US" sz="4800">
                <a:solidFill>
                  <a:srgbClr val="1A2230"/>
                </a:solidFill>
                <a:latin typeface="Merriweather"/>
                <a:ea typeface="Merriweather"/>
                <a:cs typeface="Merriweather"/>
                <a:sym typeface="Merriweather"/>
              </a:rPr>
              <a:t> </a:t>
            </a:r>
            <a:r>
              <a:rPr i="0" lang="en-US" sz="4800">
                <a:solidFill>
                  <a:srgbClr val="1A2230"/>
                </a:solidFill>
                <a:latin typeface="Merriweather"/>
                <a:ea typeface="Merriweather"/>
                <a:cs typeface="Merriweather"/>
                <a:sym typeface="Merriweather"/>
              </a:rPr>
              <a:t>not hearers only, deceiving yourselves.</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0" name="Shape 360"/>
        <p:cNvGrpSpPr/>
        <p:nvPr/>
      </p:nvGrpSpPr>
      <p:grpSpPr>
        <a:xfrm>
          <a:off x="0" y="0"/>
          <a:ext cx="0" cy="0"/>
          <a:chOff x="0" y="0"/>
          <a:chExt cx="0" cy="0"/>
        </a:xfrm>
      </p:grpSpPr>
      <p:sp>
        <p:nvSpPr>
          <p:cNvPr id="361" name="Google Shape;361;g32514bffafc_0_73"/>
          <p:cNvSpPr txBox="1"/>
          <p:nvPr/>
        </p:nvSpPr>
        <p:spPr>
          <a:xfrm>
            <a:off x="610675" y="243550"/>
            <a:ext cx="8229300" cy="187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800">
                <a:solidFill>
                  <a:srgbClr val="019AEA"/>
                </a:solidFill>
                <a:latin typeface="Merriweather"/>
                <a:ea typeface="Merriweather"/>
                <a:cs typeface="Merriweather"/>
                <a:sym typeface="Merriweather"/>
              </a:rPr>
              <a:t>Knowing this, we should be:</a:t>
            </a:r>
            <a:endParaRPr b="1" sz="1200">
              <a:solidFill>
                <a:srgbClr val="019AEA"/>
              </a:solidFill>
              <a:latin typeface="Merriweather"/>
              <a:ea typeface="Merriweather"/>
              <a:cs typeface="Merriweather"/>
              <a:sym typeface="Merriweather"/>
            </a:endParaRPr>
          </a:p>
        </p:txBody>
      </p:sp>
      <p:sp>
        <p:nvSpPr>
          <p:cNvPr id="362" name="Google Shape;362;g32514bffafc_0_73"/>
          <p:cNvSpPr txBox="1"/>
          <p:nvPr/>
        </p:nvSpPr>
        <p:spPr>
          <a:xfrm>
            <a:off x="610675" y="2536750"/>
            <a:ext cx="11581200" cy="2647500"/>
          </a:xfrm>
          <a:prstGeom prst="rect">
            <a:avLst/>
          </a:prstGeom>
          <a:noFill/>
          <a:ln>
            <a:noFill/>
          </a:ln>
        </p:spPr>
        <p:txBody>
          <a:bodyPr anchorCtr="0" anchor="t" bIns="45700" lIns="91425" spcFirstLastPara="1" rIns="91425" wrap="square" tIns="45700">
            <a:spAutoFit/>
          </a:bodyPr>
          <a:lstStyle/>
          <a:p>
            <a:pPr indent="-869950" lvl="0" marL="914400" marR="0" rtl="0" algn="l">
              <a:spcBef>
                <a:spcPts val="0"/>
              </a:spcBef>
              <a:spcAft>
                <a:spcPts val="0"/>
              </a:spcAft>
              <a:buClr>
                <a:srgbClr val="1A2230"/>
              </a:buClr>
              <a:buSzPts val="4100"/>
              <a:buFont typeface="Merriweather"/>
              <a:buAutoNum type="arabicPeriod"/>
            </a:pPr>
            <a:r>
              <a:rPr lang="en-US" sz="4100">
                <a:solidFill>
                  <a:srgbClr val="1A2230"/>
                </a:solidFill>
                <a:latin typeface="Merriweather"/>
                <a:ea typeface="Merriweather"/>
                <a:cs typeface="Merriweather"/>
                <a:sym typeface="Merriweather"/>
              </a:rPr>
              <a:t>Diligent to ask God who we should ask into our lives </a:t>
            </a:r>
            <a:endParaRPr i="0" sz="4100">
              <a:solidFill>
                <a:srgbClr val="1A2230"/>
              </a:solidFill>
              <a:latin typeface="Merriweather"/>
              <a:ea typeface="Merriweather"/>
              <a:cs typeface="Merriweather"/>
              <a:sym typeface="Merriweather"/>
            </a:endParaRPr>
          </a:p>
          <a:p>
            <a:pPr indent="-869950" lvl="0" marL="914400" marR="0" rtl="0" algn="l">
              <a:spcBef>
                <a:spcPts val="0"/>
              </a:spcBef>
              <a:spcAft>
                <a:spcPts val="0"/>
              </a:spcAft>
              <a:buClr>
                <a:srgbClr val="1A2230"/>
              </a:buClr>
              <a:buSzPts val="4100"/>
              <a:buFont typeface="Merriweather"/>
              <a:buAutoNum type="arabicPeriod"/>
            </a:pPr>
            <a:r>
              <a:rPr lang="en-US" sz="4100">
                <a:solidFill>
                  <a:srgbClr val="1A2230"/>
                </a:solidFill>
                <a:latin typeface="Merriweather"/>
                <a:ea typeface="Merriweather"/>
                <a:cs typeface="Merriweather"/>
                <a:sym typeface="Merriweather"/>
              </a:rPr>
              <a:t>Open to the Holy Spirit’s prompting </a:t>
            </a:r>
            <a:endParaRPr sz="700">
              <a:solidFill>
                <a:srgbClr val="1A2230"/>
              </a:solidFill>
              <a:latin typeface="Merriweather"/>
              <a:ea typeface="Merriweather"/>
              <a:cs typeface="Merriweather"/>
              <a:sym typeface="Merriweather"/>
            </a:endParaRPr>
          </a:p>
          <a:p>
            <a:pPr indent="-882650" lvl="0" marL="914400" marR="0" rtl="0" algn="l">
              <a:spcBef>
                <a:spcPts val="0"/>
              </a:spcBef>
              <a:spcAft>
                <a:spcPts val="0"/>
              </a:spcAft>
              <a:buClr>
                <a:srgbClr val="1A2230"/>
              </a:buClr>
              <a:buSzPts val="4300"/>
              <a:buFont typeface="Merriweather"/>
              <a:buAutoNum type="arabicPeriod"/>
            </a:pPr>
            <a:r>
              <a:rPr lang="en-US" sz="4300">
                <a:solidFill>
                  <a:srgbClr val="1A2230"/>
                </a:solidFill>
                <a:latin typeface="Merriweather"/>
                <a:ea typeface="Merriweather"/>
                <a:cs typeface="Merriweather"/>
                <a:sym typeface="Merriweather"/>
              </a:rPr>
              <a:t>Faithful to do what God wants us to do</a:t>
            </a:r>
            <a:endParaRPr sz="900">
              <a:solidFill>
                <a:srgbClr val="1A2230"/>
              </a:solidFill>
              <a:latin typeface="Merriweather"/>
              <a:ea typeface="Merriweather"/>
              <a:cs typeface="Merriweather"/>
              <a:sym typeface="Merriweathe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6" name="Shape 366"/>
        <p:cNvGrpSpPr/>
        <p:nvPr/>
      </p:nvGrpSpPr>
      <p:grpSpPr>
        <a:xfrm>
          <a:off x="0" y="0"/>
          <a:ext cx="0" cy="0"/>
          <a:chOff x="0" y="0"/>
          <a:chExt cx="0" cy="0"/>
        </a:xfrm>
      </p:grpSpPr>
      <p:pic>
        <p:nvPicPr>
          <p:cNvPr id="367" name="Google Shape;367;g32c0d4441c7_0_3"/>
          <p:cNvPicPr preferRelativeResize="0"/>
          <p:nvPr/>
        </p:nvPicPr>
        <p:blipFill>
          <a:blip r:embed="rId3">
            <a:alphaModFix/>
          </a:blip>
          <a:stretch>
            <a:fillRect/>
          </a:stretch>
        </p:blipFill>
        <p:spPr>
          <a:xfrm>
            <a:off x="0" y="0"/>
            <a:ext cx="12192000" cy="685800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5"/>
          <p:cNvSpPr txBox="1"/>
          <p:nvPr/>
        </p:nvSpPr>
        <p:spPr>
          <a:xfrm>
            <a:off x="705074" y="484750"/>
            <a:ext cx="45696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19AEA"/>
                </a:solidFill>
                <a:latin typeface="Merriweather"/>
                <a:ea typeface="Merriweather"/>
                <a:cs typeface="Merriweather"/>
                <a:sym typeface="Merriweather"/>
              </a:rPr>
              <a:t>Ruth 1:18</a:t>
            </a:r>
            <a:endParaRPr b="1">
              <a:solidFill>
                <a:srgbClr val="019AEA"/>
              </a:solidFill>
              <a:latin typeface="Merriweather"/>
              <a:ea typeface="Merriweather"/>
              <a:cs typeface="Merriweather"/>
              <a:sym typeface="Merriweather"/>
            </a:endParaRPr>
          </a:p>
        </p:txBody>
      </p:sp>
      <p:sp>
        <p:nvSpPr>
          <p:cNvPr id="110" name="Google Shape;110;p5"/>
          <p:cNvSpPr txBox="1"/>
          <p:nvPr/>
        </p:nvSpPr>
        <p:spPr>
          <a:xfrm>
            <a:off x="705076" y="2198900"/>
            <a:ext cx="9424500" cy="2308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And when Naomi saw that she was determined to go with her, she said no more.</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6"/>
          <p:cNvSpPr txBox="1"/>
          <p:nvPr/>
        </p:nvSpPr>
        <p:spPr>
          <a:xfrm>
            <a:off x="259812" y="553919"/>
            <a:ext cx="11672400" cy="1754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400">
                <a:solidFill>
                  <a:srgbClr val="019AEA"/>
                </a:solidFill>
                <a:latin typeface="Merriweather"/>
                <a:ea typeface="Merriweather"/>
                <a:cs typeface="Merriweather"/>
                <a:sym typeface="Merriweather"/>
              </a:rPr>
              <a:t>Inviting others into our lives allows us to:</a:t>
            </a:r>
            <a:endParaRPr b="1">
              <a:solidFill>
                <a:srgbClr val="019AEA"/>
              </a:solidFill>
              <a:latin typeface="Merriweather"/>
              <a:ea typeface="Merriweather"/>
              <a:cs typeface="Merriweather"/>
              <a:sym typeface="Merriweather"/>
            </a:endParaRPr>
          </a:p>
        </p:txBody>
      </p:sp>
      <p:sp>
        <p:nvSpPr>
          <p:cNvPr id="116" name="Google Shape;116;p6"/>
          <p:cNvSpPr txBox="1"/>
          <p:nvPr/>
        </p:nvSpPr>
        <p:spPr>
          <a:xfrm>
            <a:off x="579253" y="2628893"/>
            <a:ext cx="10763400" cy="2308800"/>
          </a:xfrm>
          <a:prstGeom prst="rect">
            <a:avLst/>
          </a:prstGeom>
          <a:noFill/>
          <a:ln>
            <a:noFill/>
          </a:ln>
        </p:spPr>
        <p:txBody>
          <a:bodyPr anchorCtr="0" anchor="t" bIns="45700" lIns="91425" spcFirstLastPara="1" rIns="91425" wrap="square" tIns="45700">
            <a:spAutoFit/>
          </a:bodyPr>
          <a:lstStyle/>
          <a:p>
            <a:pPr indent="-914400" lvl="0" marL="914400" marR="0" rtl="0" algn="l">
              <a:spcBef>
                <a:spcPts val="0"/>
              </a:spcBef>
              <a:spcAft>
                <a:spcPts val="0"/>
              </a:spcAft>
              <a:buClr>
                <a:srgbClr val="1A2230"/>
              </a:buClr>
              <a:buSzPts val="4800"/>
              <a:buFont typeface="Merriweather"/>
              <a:buAutoNum type="arabicPeriod"/>
            </a:pPr>
            <a:r>
              <a:rPr lang="en-US" sz="4800">
                <a:solidFill>
                  <a:schemeClr val="lt1"/>
                </a:solidFill>
                <a:latin typeface="Arial"/>
                <a:ea typeface="Arial"/>
                <a:cs typeface="Arial"/>
                <a:sym typeface="Arial"/>
              </a:rPr>
              <a:t> </a:t>
            </a:r>
            <a:endParaRPr b="0" i="0" sz="4800">
              <a:solidFill>
                <a:schemeClr val="lt1"/>
              </a:solidFill>
              <a:latin typeface="Arial"/>
              <a:ea typeface="Arial"/>
              <a:cs typeface="Arial"/>
              <a:sym typeface="Arial"/>
            </a:endParaRPr>
          </a:p>
          <a:p>
            <a:pPr indent="-914400" lvl="0" marL="914400" marR="0" rtl="0" algn="l">
              <a:spcBef>
                <a:spcPts val="0"/>
              </a:spcBef>
              <a:spcAft>
                <a:spcPts val="0"/>
              </a:spcAft>
              <a:buClr>
                <a:srgbClr val="1A2230"/>
              </a:buClr>
              <a:buSzPts val="4800"/>
              <a:buFont typeface="Merriweather"/>
              <a:buAutoNum type="arabicPeriod"/>
            </a:pPr>
            <a:r>
              <a:rPr lang="en-US" sz="4800">
                <a:solidFill>
                  <a:schemeClr val="lt1"/>
                </a:solidFill>
                <a:latin typeface="Arial"/>
                <a:ea typeface="Arial"/>
                <a:cs typeface="Arial"/>
                <a:sym typeface="Arial"/>
              </a:rPr>
              <a:t> </a:t>
            </a:r>
            <a:endParaRPr/>
          </a:p>
          <a:p>
            <a:pPr indent="-914400" lvl="0" marL="914400" marR="0" rtl="0" algn="l">
              <a:spcBef>
                <a:spcPts val="0"/>
              </a:spcBef>
              <a:spcAft>
                <a:spcPts val="0"/>
              </a:spcAft>
              <a:buClr>
                <a:srgbClr val="1A2230"/>
              </a:buClr>
              <a:buSzPts val="4800"/>
              <a:buFont typeface="Merriweather"/>
              <a:buAutoNum type="arabicPeriod"/>
            </a:pPr>
            <a:r>
              <a:rPr lang="en-US" sz="4800">
                <a:solidFill>
                  <a:schemeClr val="lt1"/>
                </a:solidFill>
                <a:latin typeface="Arial"/>
                <a:ea typeface="Arial"/>
                <a:cs typeface="Arial"/>
                <a:sym typeface="Arial"/>
              </a:rPr>
              <a:t>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g32514bffafc_0_3"/>
          <p:cNvSpPr txBox="1"/>
          <p:nvPr/>
        </p:nvSpPr>
        <p:spPr>
          <a:xfrm>
            <a:off x="259812" y="553919"/>
            <a:ext cx="11672400" cy="1754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400">
                <a:solidFill>
                  <a:srgbClr val="019AEA"/>
                </a:solidFill>
                <a:latin typeface="Merriweather"/>
                <a:ea typeface="Merriweather"/>
                <a:cs typeface="Merriweather"/>
                <a:sym typeface="Merriweather"/>
              </a:rPr>
              <a:t>Inviting others into our lives allows us to:</a:t>
            </a:r>
            <a:endParaRPr b="1">
              <a:solidFill>
                <a:srgbClr val="019AEA"/>
              </a:solidFill>
              <a:latin typeface="Merriweather"/>
              <a:ea typeface="Merriweather"/>
              <a:cs typeface="Merriweather"/>
              <a:sym typeface="Merriweather"/>
            </a:endParaRPr>
          </a:p>
        </p:txBody>
      </p:sp>
      <p:sp>
        <p:nvSpPr>
          <p:cNvPr id="122" name="Google Shape;122;g32514bffafc_0_3"/>
          <p:cNvSpPr txBox="1"/>
          <p:nvPr/>
        </p:nvSpPr>
        <p:spPr>
          <a:xfrm>
            <a:off x="579253" y="2628893"/>
            <a:ext cx="10763400" cy="2308800"/>
          </a:xfrm>
          <a:prstGeom prst="rect">
            <a:avLst/>
          </a:prstGeom>
          <a:noFill/>
          <a:ln>
            <a:noFill/>
          </a:ln>
        </p:spPr>
        <p:txBody>
          <a:bodyPr anchorCtr="0" anchor="t" bIns="45700" lIns="91425" spcFirstLastPara="1" rIns="91425" wrap="square" tIns="45700">
            <a:spAutoFit/>
          </a:bodyPr>
          <a:lstStyle/>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Have</a:t>
            </a:r>
            <a:r>
              <a:rPr lang="en-US" sz="4800">
                <a:solidFill>
                  <a:srgbClr val="1A2230"/>
                </a:solidFill>
                <a:latin typeface="Merriweather"/>
                <a:ea typeface="Merriweather"/>
                <a:cs typeface="Merriweather"/>
                <a:sym typeface="Merriweather"/>
              </a:rPr>
              <a:t> lifelong companionship</a:t>
            </a:r>
            <a:endParaRPr i="0" sz="4800">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a:solidFill>
                <a:srgbClr val="1A2230"/>
              </a:solidFill>
              <a:latin typeface="Merriweather"/>
              <a:ea typeface="Merriweather"/>
              <a:cs typeface="Merriweather"/>
              <a:sym typeface="Merriweathe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8"/>
          <p:cNvSpPr txBox="1"/>
          <p:nvPr/>
        </p:nvSpPr>
        <p:spPr>
          <a:xfrm>
            <a:off x="705075" y="484750"/>
            <a:ext cx="70338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19AEA"/>
                </a:solidFill>
                <a:latin typeface="Merriweather"/>
                <a:ea typeface="Merriweather"/>
                <a:cs typeface="Merriweather"/>
                <a:sym typeface="Merriweather"/>
              </a:rPr>
              <a:t>Hebrews 10:24</a:t>
            </a:r>
            <a:endParaRPr b="1">
              <a:solidFill>
                <a:srgbClr val="019AEA"/>
              </a:solidFill>
              <a:latin typeface="Merriweather"/>
              <a:ea typeface="Merriweather"/>
              <a:cs typeface="Merriweather"/>
              <a:sym typeface="Merriweather"/>
            </a:endParaRPr>
          </a:p>
        </p:txBody>
      </p:sp>
      <p:sp>
        <p:nvSpPr>
          <p:cNvPr id="128" name="Google Shape;128;p8"/>
          <p:cNvSpPr txBox="1"/>
          <p:nvPr/>
        </p:nvSpPr>
        <p:spPr>
          <a:xfrm>
            <a:off x="705075" y="2094025"/>
            <a:ext cx="10053900" cy="2308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And let us consider how to stir up one another to love and good works, </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9"/>
          <p:cNvSpPr txBox="1"/>
          <p:nvPr/>
        </p:nvSpPr>
        <p:spPr>
          <a:xfrm>
            <a:off x="705075" y="484750"/>
            <a:ext cx="71073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19AEA"/>
                </a:solidFill>
                <a:latin typeface="Merriweather"/>
                <a:ea typeface="Merriweather"/>
                <a:cs typeface="Merriweather"/>
                <a:sym typeface="Merriweather"/>
              </a:rPr>
              <a:t>Hebrews 10:25</a:t>
            </a:r>
            <a:endParaRPr b="1">
              <a:solidFill>
                <a:srgbClr val="019AEA"/>
              </a:solidFill>
              <a:latin typeface="Merriweather"/>
              <a:ea typeface="Merriweather"/>
              <a:cs typeface="Merriweather"/>
              <a:sym typeface="Merriweather"/>
            </a:endParaRPr>
          </a:p>
        </p:txBody>
      </p:sp>
      <p:sp>
        <p:nvSpPr>
          <p:cNvPr id="134" name="Google Shape;134;p9"/>
          <p:cNvSpPr txBox="1"/>
          <p:nvPr/>
        </p:nvSpPr>
        <p:spPr>
          <a:xfrm>
            <a:off x="705075" y="1884350"/>
            <a:ext cx="9812700" cy="3555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500">
                <a:solidFill>
                  <a:srgbClr val="1A2230"/>
                </a:solidFill>
                <a:latin typeface="Merriweather"/>
                <a:ea typeface="Merriweather"/>
                <a:cs typeface="Merriweather"/>
                <a:sym typeface="Merriweather"/>
              </a:rPr>
              <a:t>not neglecting to meet together, as is the habit of some, but encouraging one another, and all the more as you see the Day drawing near.</a:t>
            </a:r>
            <a:endParaRPr sz="4500">
              <a:solidFill>
                <a:srgbClr val="1A2230"/>
              </a:solidFill>
              <a:latin typeface="Merriweather"/>
              <a:ea typeface="Merriweather"/>
              <a:cs typeface="Merriweather"/>
              <a:sym typeface="Merriweathe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2024-11-25T20:36:18Z</dcterms:created>
  <dc:creator>Josh Fisher</dc:creator>
</cp:coreProperties>
</file>