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Lst>
  <p:sldSz cy="6858000" cx="12192000"/>
  <p:notesSz cx="6858000" cy="9144000"/>
  <p:embeddedFontLst>
    <p:embeddedFont>
      <p:font typeface="Play"/>
      <p:regular r:id="rId66"/>
      <p:bold r:id="rId67"/>
    </p:embeddedFont>
    <p:embeddedFont>
      <p:font typeface="Merriweather"/>
      <p:regular r:id="rId68"/>
      <p:bold r:id="rId69"/>
      <p:italic r:id="rId70"/>
      <p:boldItalic r:id="rId7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2" roundtripDataSignature="AMtx7mi/LpTDfAZ618Xs9P8jXunmm82i1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72" Type="http://customschemas.google.com/relationships/presentationmetadata" Target="metadata"/><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71" Type="http://schemas.openxmlformats.org/officeDocument/2006/relationships/font" Target="fonts/Merriweather-boldItalic.fntdata"/><Relationship Id="rId70" Type="http://schemas.openxmlformats.org/officeDocument/2006/relationships/font" Target="fonts/Merriweather-italic.fntdata"/><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4" Type="http://schemas.openxmlformats.org/officeDocument/2006/relationships/slide" Target="slides/slide60.xml"/><Relationship Id="rId63" Type="http://schemas.openxmlformats.org/officeDocument/2006/relationships/slide" Target="slides/slide59.xml"/><Relationship Id="rId22" Type="http://schemas.openxmlformats.org/officeDocument/2006/relationships/slide" Target="slides/slide18.xml"/><Relationship Id="rId66" Type="http://schemas.openxmlformats.org/officeDocument/2006/relationships/font" Target="fonts/Play-regular.fntdata"/><Relationship Id="rId21" Type="http://schemas.openxmlformats.org/officeDocument/2006/relationships/slide" Target="slides/slide17.xml"/><Relationship Id="rId65" Type="http://schemas.openxmlformats.org/officeDocument/2006/relationships/slide" Target="slides/slide61.xml"/><Relationship Id="rId24" Type="http://schemas.openxmlformats.org/officeDocument/2006/relationships/slide" Target="slides/slide20.xml"/><Relationship Id="rId68" Type="http://schemas.openxmlformats.org/officeDocument/2006/relationships/font" Target="fonts/Merriweather-regular.fntdata"/><Relationship Id="rId23" Type="http://schemas.openxmlformats.org/officeDocument/2006/relationships/slide" Target="slides/slide19.xml"/><Relationship Id="rId67" Type="http://schemas.openxmlformats.org/officeDocument/2006/relationships/font" Target="fonts/Play-bold.fntdata"/><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69" Type="http://schemas.openxmlformats.org/officeDocument/2006/relationships/font" Target="fonts/Merriweather-bold.fntdata"/><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5" name="Google Shape;8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8" name="Google Shape;13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4" name="Google Shape;14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0" name="Google Shape;15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2" name="Google Shape;16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4" name="Google Shape;17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0" name="Google Shape;18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32c0cfa3711_0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g32c0cfa3711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1" name="Google Shape;19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7" name="Google Shape;197;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3" name="Google Shape;20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9" name="Google Shape;20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3251fccc817_0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5" name="Google Shape;215;g3251fccc817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1" name="Google Shape;221;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7" name="Google Shape;22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3" name="Google Shape;23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9" name="Google Shape;239;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5" name="Google Shape;245;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1" name="Google Shape;251;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7" name="Google Shape;257;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3" name="Google Shape;26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3251fccc817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9" name="Google Shape;269;g3251fccc817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5" name="Google Shape;275;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1" name="Google Shape;281;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3251fccc817_0_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7" name="Google Shape;287;g3251fccc817_0_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3251fccc817_0_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3" name="Google Shape;293;g3251fccc817_0_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9" name="Google Shape;299;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5" name="Google Shape;305;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1" name="Google Shape;311;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2" name="Google Shape;10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3251fccc817_0_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7" name="Google Shape;317;g3251fccc817_0_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3" name="Google Shape;323;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9" name="Google Shape;329;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3251fccc817_0_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5" name="Google Shape;335;g3251fccc817_0_3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3251fccc817_0_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1" name="Google Shape;341;g3251fccc817_0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7" name="Google Shape;347;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3" name="Google Shape;353;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9" name="Google Shape;359;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65" name="Google Shape;365;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1" name="Google Shape;371;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g3251fccc817_0_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7" name="Google Shape;377;g3251fccc817_0_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3" name="Google Shape;383;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3251fccc817_0_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9" name="Google Shape;389;g3251fccc817_0_4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3251fccc817_0_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5" name="Google Shape;395;g3251fccc817_0_5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5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1" name="Google Shape;401;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7" name="Google Shape;407;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5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4" name="Google Shape;414;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0" name="Google Shape;420;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p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6" name="Google Shape;426;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5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2" name="Google Shape;432;p5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4" name="Google Shape;11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6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8" name="Google Shape;438;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g32c0cfa3711_0_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44" name="Google Shape;444;g32c0cfa3711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0" name="Google Shape;12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6" name="Google Shape;12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2" name="Google Shape;13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6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6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 name="Google Shape;17;p6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6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6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1" name="Shape 71"/>
        <p:cNvGrpSpPr/>
        <p:nvPr/>
      </p:nvGrpSpPr>
      <p:grpSpPr>
        <a:xfrm>
          <a:off x="0" y="0"/>
          <a:ext cx="0" cy="0"/>
          <a:chOff x="0" y="0"/>
          <a:chExt cx="0" cy="0"/>
        </a:xfrm>
      </p:grpSpPr>
      <p:sp>
        <p:nvSpPr>
          <p:cNvPr id="72" name="Google Shape;72;p7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7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7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7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7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7" name="Shape 77"/>
        <p:cNvGrpSpPr/>
        <p:nvPr/>
      </p:nvGrpSpPr>
      <p:grpSpPr>
        <a:xfrm>
          <a:off x="0" y="0"/>
          <a:ext cx="0" cy="0"/>
          <a:chOff x="0" y="0"/>
          <a:chExt cx="0" cy="0"/>
        </a:xfrm>
      </p:grpSpPr>
      <p:sp>
        <p:nvSpPr>
          <p:cNvPr id="78" name="Google Shape;78;p7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7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7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7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7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6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6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 name="Google Shape;23;p6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6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6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9" name="Google Shape;29;p6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6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6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6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9" name="Shape 39"/>
        <p:cNvGrpSpPr/>
        <p:nvPr/>
      </p:nvGrpSpPr>
      <p:grpSpPr>
        <a:xfrm>
          <a:off x="0" y="0"/>
          <a:ext cx="0" cy="0"/>
          <a:chOff x="0" y="0"/>
          <a:chExt cx="0" cy="0"/>
        </a:xfrm>
      </p:grpSpPr>
      <p:sp>
        <p:nvSpPr>
          <p:cNvPr id="40" name="Google Shape;40;p6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2" name="Google Shape;42;p6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6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6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6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8" name="Shape 48"/>
        <p:cNvGrpSpPr/>
        <p:nvPr/>
      </p:nvGrpSpPr>
      <p:grpSpPr>
        <a:xfrm>
          <a:off x="0" y="0"/>
          <a:ext cx="0" cy="0"/>
          <a:chOff x="0" y="0"/>
          <a:chExt cx="0" cy="0"/>
        </a:xfrm>
      </p:grpSpPr>
      <p:sp>
        <p:nvSpPr>
          <p:cNvPr id="49" name="Google Shape;49;p6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6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6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6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6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6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7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7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0" name="Google Shape;60;p7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1" name="Google Shape;61;p7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7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7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4" name="Shape 64"/>
        <p:cNvGrpSpPr/>
        <p:nvPr/>
      </p:nvGrpSpPr>
      <p:grpSpPr>
        <a:xfrm>
          <a:off x="0" y="0"/>
          <a:ext cx="0" cy="0"/>
          <a:chOff x="0" y="0"/>
          <a:chExt cx="0" cy="0"/>
        </a:xfrm>
      </p:grpSpPr>
      <p:sp>
        <p:nvSpPr>
          <p:cNvPr id="65" name="Google Shape;65;p7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71"/>
          <p:cNvSpPr/>
          <p:nvPr>
            <p:ph idx="2" type="pic"/>
          </p:nvPr>
        </p:nvSpPr>
        <p:spPr>
          <a:xfrm>
            <a:off x="5183188" y="987425"/>
            <a:ext cx="6172200" cy="4873625"/>
          </a:xfrm>
          <a:prstGeom prst="rect">
            <a:avLst/>
          </a:prstGeom>
          <a:noFill/>
          <a:ln>
            <a:noFill/>
          </a:ln>
        </p:spPr>
      </p:sp>
      <p:sp>
        <p:nvSpPr>
          <p:cNvPr id="67" name="Google Shape;67;p7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 name="Google Shape;68;p7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7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7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6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6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 name="Google Shape;9;p6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 name="Google Shape;10;p6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1" name="Google Shape;11;p62"/>
          <p:cNvPicPr preferRelativeResize="0"/>
          <p:nvPr/>
        </p:nvPicPr>
        <p:blipFill rotWithShape="1">
          <a:blip r:embed="rId1">
            <a:alphaModFix/>
          </a:blip>
          <a:srcRect b="0" l="0" r="0" t="0"/>
          <a:stretch/>
        </p:blipFill>
        <p:spPr>
          <a:xfrm>
            <a:off x="-381000" y="1551975"/>
            <a:ext cx="12192000" cy="6858000"/>
          </a:xfrm>
          <a:prstGeom prst="rect">
            <a:avLst/>
          </a:prstGeom>
          <a:noFill/>
          <a:ln>
            <a:noFill/>
          </a:ln>
        </p:spPr>
      </p:pic>
      <p:pic>
        <p:nvPicPr>
          <p:cNvPr id="12" name="Google Shape;12;p62"/>
          <p:cNvPicPr preferRelativeResize="0"/>
          <p:nvPr/>
        </p:nvPicPr>
        <p:blipFill rotWithShape="1">
          <a:blip r:embed="rId1">
            <a:alphaModFix/>
          </a:blip>
          <a:srcRect b="0" l="0" r="0" t="0"/>
          <a:stretch/>
        </p:blipFill>
        <p:spPr>
          <a:xfrm>
            <a:off x="24263" y="-58526"/>
            <a:ext cx="12125026" cy="6820303"/>
          </a:xfrm>
          <a:prstGeom prst="rect">
            <a:avLst/>
          </a:prstGeom>
          <a:noFill/>
          <a:ln>
            <a:noFill/>
          </a:ln>
        </p:spPr>
      </p:pic>
      <p:pic>
        <p:nvPicPr>
          <p:cNvPr id="13" name="Google Shape;13;p62"/>
          <p:cNvPicPr preferRelativeResize="0"/>
          <p:nvPr/>
        </p:nvPicPr>
        <p:blipFill rotWithShape="1">
          <a:blip r:embed="rId2">
            <a:alphaModFix/>
          </a:blip>
          <a:srcRect b="0" l="0" r="0" t="0"/>
          <a:stretch/>
        </p:blipFill>
        <p:spPr>
          <a:xfrm>
            <a:off x="76200" y="42867"/>
            <a:ext cx="12039600" cy="677225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hyperlink" Target="https://www.biblegateway.com/passage/?search=james%202&amp;version=ESV#fen-ESV-30293b"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 Id="rId3" Type="http://schemas.openxmlformats.org/officeDocument/2006/relationships/hyperlink" Target="https://www.missingkids.org/content/dam/missingkids/pdfs/CST%20Identification%20Resource.pdf"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id="87" name="Google Shape;87;p1"/>
          <p:cNvPicPr preferRelativeResize="0"/>
          <p:nvPr/>
        </p:nvPicPr>
        <p:blipFill rotWithShape="1">
          <a:blip r:embed="rId3">
            <a:alphaModFix/>
          </a:blip>
          <a:srcRect b="0" l="0" r="0" t="0"/>
          <a:stretch/>
        </p:blipFill>
        <p:spPr>
          <a:xfrm>
            <a:off x="0" y="0"/>
            <a:ext cx="12192000" cy="685800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0"/>
          <p:cNvSpPr txBox="1"/>
          <p:nvPr/>
        </p:nvSpPr>
        <p:spPr>
          <a:xfrm>
            <a:off x="705075" y="484750"/>
            <a:ext cx="78831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25:39</a:t>
            </a:r>
            <a:endParaRPr b="1" i="0" sz="1400" u="none" cap="none" strike="noStrike">
              <a:solidFill>
                <a:srgbClr val="019AEA"/>
              </a:solidFill>
              <a:latin typeface="Merriweather"/>
              <a:ea typeface="Merriweather"/>
              <a:cs typeface="Merriweather"/>
              <a:sym typeface="Merriweather"/>
            </a:endParaRPr>
          </a:p>
        </p:txBody>
      </p:sp>
      <p:sp>
        <p:nvSpPr>
          <p:cNvPr id="141" name="Google Shape;141;p10"/>
          <p:cNvSpPr txBox="1"/>
          <p:nvPr/>
        </p:nvSpPr>
        <p:spPr>
          <a:xfrm>
            <a:off x="705075" y="2104525"/>
            <a:ext cx="92883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when did we see you sick or in prison and visit you?’</a:t>
            </a:r>
            <a:r>
              <a:rPr b="0" i="0" lang="en-US" sz="4800" u="none" cap="none" strike="noStrike">
                <a:solidFill>
                  <a:schemeClr val="lt1"/>
                </a:solidFill>
                <a:latin typeface="Arial"/>
                <a:ea typeface="Arial"/>
                <a:cs typeface="Arial"/>
                <a:sym typeface="Arial"/>
              </a:rPr>
              <a:t> </a:t>
            </a:r>
            <a:endParaRPr b="0" i="0" sz="4800" u="none" cap="none" strike="noStrik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1"/>
          <p:cNvSpPr txBox="1"/>
          <p:nvPr/>
        </p:nvSpPr>
        <p:spPr>
          <a:xfrm>
            <a:off x="705075" y="484750"/>
            <a:ext cx="80508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25:40</a:t>
            </a:r>
            <a:endParaRPr b="1" i="0" sz="1400" u="none" cap="none" strike="noStrike">
              <a:solidFill>
                <a:srgbClr val="019AEA"/>
              </a:solidFill>
              <a:latin typeface="Merriweather"/>
              <a:ea typeface="Merriweather"/>
              <a:cs typeface="Merriweather"/>
              <a:sym typeface="Merriweather"/>
            </a:endParaRPr>
          </a:p>
        </p:txBody>
      </p:sp>
      <p:sp>
        <p:nvSpPr>
          <p:cNvPr id="147" name="Google Shape;147;p11"/>
          <p:cNvSpPr txBox="1"/>
          <p:nvPr/>
        </p:nvSpPr>
        <p:spPr>
          <a:xfrm>
            <a:off x="442925" y="1853125"/>
            <a:ext cx="107877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the King will answer them,</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‘Truly, I say to you, as you did it to one of the least of these my brothers, you did it to me.’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2"/>
          <p:cNvSpPr txBox="1"/>
          <p:nvPr/>
        </p:nvSpPr>
        <p:spPr>
          <a:xfrm>
            <a:off x="705074" y="484750"/>
            <a:ext cx="69708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25:41</a:t>
            </a:r>
            <a:endParaRPr b="1" i="0" sz="1400" u="none" cap="none" strike="noStrike">
              <a:solidFill>
                <a:srgbClr val="019AEA"/>
              </a:solidFill>
              <a:latin typeface="Merriweather"/>
              <a:ea typeface="Merriweather"/>
              <a:cs typeface="Merriweather"/>
              <a:sym typeface="Merriweather"/>
            </a:endParaRPr>
          </a:p>
        </p:txBody>
      </p:sp>
      <p:sp>
        <p:nvSpPr>
          <p:cNvPr id="153" name="Google Shape;153;p12"/>
          <p:cNvSpPr txBox="1"/>
          <p:nvPr/>
        </p:nvSpPr>
        <p:spPr>
          <a:xfrm>
            <a:off x="539550" y="1989175"/>
            <a:ext cx="111129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“Then he will say to those on his left,‘Depart from me, you cursed, into the eternal fire prepared for the devil and his angels.</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3"/>
          <p:cNvSpPr txBox="1"/>
          <p:nvPr/>
        </p:nvSpPr>
        <p:spPr>
          <a:xfrm>
            <a:off x="705074" y="484750"/>
            <a:ext cx="72750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25:42</a:t>
            </a:r>
            <a:endParaRPr b="1" i="0" sz="1400" u="none" cap="none" strike="noStrike">
              <a:solidFill>
                <a:srgbClr val="019AEA"/>
              </a:solidFill>
              <a:latin typeface="Merriweather"/>
              <a:ea typeface="Merriweather"/>
              <a:cs typeface="Merriweather"/>
              <a:sym typeface="Merriweather"/>
            </a:endParaRPr>
          </a:p>
        </p:txBody>
      </p:sp>
      <p:sp>
        <p:nvSpPr>
          <p:cNvPr id="159" name="Google Shape;159;p13"/>
          <p:cNvSpPr txBox="1"/>
          <p:nvPr/>
        </p:nvSpPr>
        <p:spPr>
          <a:xfrm>
            <a:off x="714305" y="2031121"/>
            <a:ext cx="107634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For I was hungry and you gave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me no food, I was thirsty and you gave me no drink,</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4"/>
          <p:cNvSpPr txBox="1"/>
          <p:nvPr/>
        </p:nvSpPr>
        <p:spPr>
          <a:xfrm>
            <a:off x="705073" y="296000"/>
            <a:ext cx="78831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25:43</a:t>
            </a:r>
            <a:endParaRPr b="1" i="0" sz="1400" u="none" cap="none" strike="noStrike">
              <a:solidFill>
                <a:srgbClr val="019AEA"/>
              </a:solidFill>
              <a:latin typeface="Merriweather"/>
              <a:ea typeface="Merriweather"/>
              <a:cs typeface="Merriweather"/>
              <a:sym typeface="Merriweather"/>
            </a:endParaRPr>
          </a:p>
        </p:txBody>
      </p:sp>
      <p:sp>
        <p:nvSpPr>
          <p:cNvPr id="165" name="Google Shape;165;p14"/>
          <p:cNvSpPr txBox="1"/>
          <p:nvPr/>
        </p:nvSpPr>
        <p:spPr>
          <a:xfrm>
            <a:off x="705080" y="1685071"/>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I was a stranger and you did not welcome me, naked and you did not clothe me, sick and in prison and you did not visit me.’</a:t>
            </a:r>
            <a:r>
              <a:rPr b="0" i="0" lang="en-US" sz="4800" u="none" cap="none" strike="noStrike">
                <a:solidFill>
                  <a:schemeClr val="lt1"/>
                </a:solidFill>
                <a:latin typeface="Arial"/>
                <a:ea typeface="Arial"/>
                <a:cs typeface="Arial"/>
                <a:sym typeface="Arial"/>
              </a:rPr>
              <a:t> </a:t>
            </a:r>
            <a:endParaRPr b="0" i="0" sz="4800" u="none" cap="none" strike="noStrike">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5"/>
          <p:cNvSpPr txBox="1"/>
          <p:nvPr/>
        </p:nvSpPr>
        <p:spPr>
          <a:xfrm>
            <a:off x="705075" y="484750"/>
            <a:ext cx="75477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25:44</a:t>
            </a:r>
            <a:endParaRPr b="1" i="0" sz="1400" u="none" cap="none" strike="noStrike">
              <a:solidFill>
                <a:srgbClr val="019AEA"/>
              </a:solidFill>
              <a:latin typeface="Merriweather"/>
              <a:ea typeface="Merriweather"/>
              <a:cs typeface="Merriweather"/>
              <a:sym typeface="Merriweather"/>
            </a:endParaRPr>
          </a:p>
        </p:txBody>
      </p:sp>
      <p:sp>
        <p:nvSpPr>
          <p:cNvPr id="171" name="Google Shape;171;p15"/>
          <p:cNvSpPr txBox="1"/>
          <p:nvPr/>
        </p:nvSpPr>
        <p:spPr>
          <a:xfrm>
            <a:off x="610700" y="2115000"/>
            <a:ext cx="11312100" cy="2801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400"/>
              <a:buFont typeface="Arial"/>
              <a:buNone/>
            </a:pPr>
            <a:r>
              <a:rPr b="0" i="0" lang="en-US" sz="4400" u="none" cap="none" strike="noStrike">
                <a:solidFill>
                  <a:srgbClr val="1A2230"/>
                </a:solidFill>
                <a:latin typeface="Merriweather"/>
                <a:ea typeface="Merriweather"/>
                <a:cs typeface="Merriweather"/>
                <a:sym typeface="Merriweather"/>
              </a:rPr>
              <a:t>Then they also will answer, saying, ‘Lord, when did we see you hungry or thirsty or a stranger or naked or sick or in prison, and did not minister to you?’</a:t>
            </a:r>
            <a:endParaRPr b="0" i="0" sz="44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6"/>
          <p:cNvSpPr txBox="1"/>
          <p:nvPr/>
        </p:nvSpPr>
        <p:spPr>
          <a:xfrm>
            <a:off x="705074" y="484750"/>
            <a:ext cx="7610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25:45</a:t>
            </a:r>
            <a:endParaRPr b="1" i="0" sz="1400" u="none" cap="none" strike="noStrike">
              <a:solidFill>
                <a:srgbClr val="019AEA"/>
              </a:solidFill>
              <a:latin typeface="Merriweather"/>
              <a:ea typeface="Merriweather"/>
              <a:cs typeface="Merriweather"/>
              <a:sym typeface="Merriweather"/>
            </a:endParaRPr>
          </a:p>
        </p:txBody>
      </p:sp>
      <p:sp>
        <p:nvSpPr>
          <p:cNvPr id="177" name="Google Shape;177;p16"/>
          <p:cNvSpPr txBox="1"/>
          <p:nvPr/>
        </p:nvSpPr>
        <p:spPr>
          <a:xfrm>
            <a:off x="714305" y="1810921"/>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Then he will answer them,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saying, ‘Truly, I say to you, as you did not do it to one of the least of these, you did not do it to me.’ </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7"/>
          <p:cNvSpPr txBox="1"/>
          <p:nvPr/>
        </p:nvSpPr>
        <p:spPr>
          <a:xfrm>
            <a:off x="705074" y="484750"/>
            <a:ext cx="73590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25:46</a:t>
            </a:r>
            <a:endParaRPr b="1" i="0" sz="1400" u="none" cap="none" strike="noStrike">
              <a:solidFill>
                <a:srgbClr val="019AEA"/>
              </a:solidFill>
              <a:latin typeface="Merriweather"/>
              <a:ea typeface="Merriweather"/>
              <a:cs typeface="Merriweather"/>
              <a:sym typeface="Merriweather"/>
            </a:endParaRPr>
          </a:p>
        </p:txBody>
      </p:sp>
      <p:sp>
        <p:nvSpPr>
          <p:cNvPr id="183" name="Google Shape;183;p17"/>
          <p:cNvSpPr txBox="1"/>
          <p:nvPr/>
        </p:nvSpPr>
        <p:spPr>
          <a:xfrm>
            <a:off x="714305" y="2073071"/>
            <a:ext cx="107634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these will go away into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eternal punishment, but the righteous into eternal life.”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pic>
        <p:nvPicPr>
          <p:cNvPr id="188" name="Google Shape;188;g32c0cfa3711_0_7"/>
          <p:cNvPicPr preferRelativeResize="0"/>
          <p:nvPr/>
        </p:nvPicPr>
        <p:blipFill rotWithShape="1">
          <a:blip r:embed="rId3">
            <a:alphaModFix/>
          </a:blip>
          <a:srcRect b="0" l="0" r="0" t="0"/>
          <a:stretch/>
        </p:blipFill>
        <p:spPr>
          <a:xfrm>
            <a:off x="0" y="0"/>
            <a:ext cx="12192000" cy="685800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9"/>
          <p:cNvSpPr txBox="1"/>
          <p:nvPr/>
        </p:nvSpPr>
        <p:spPr>
          <a:xfrm>
            <a:off x="705074" y="484750"/>
            <a:ext cx="7673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25:31</a:t>
            </a:r>
            <a:endParaRPr b="1" i="0" sz="1400" u="none" cap="none" strike="noStrike">
              <a:solidFill>
                <a:srgbClr val="019AEA"/>
              </a:solidFill>
              <a:latin typeface="Merriweather"/>
              <a:ea typeface="Merriweather"/>
              <a:cs typeface="Merriweather"/>
              <a:sym typeface="Merriweather"/>
            </a:endParaRPr>
          </a:p>
        </p:txBody>
      </p:sp>
      <p:sp>
        <p:nvSpPr>
          <p:cNvPr id="194" name="Google Shape;194;p19"/>
          <p:cNvSpPr txBox="1"/>
          <p:nvPr/>
        </p:nvSpPr>
        <p:spPr>
          <a:xfrm>
            <a:off x="714305" y="181089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“When the Son of Man comes in his glory, and all the angels with him, then he will sit on his glorious throne.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
          <p:cNvSpPr txBox="1"/>
          <p:nvPr/>
        </p:nvSpPr>
        <p:spPr>
          <a:xfrm>
            <a:off x="705075" y="484750"/>
            <a:ext cx="77679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25:31</a:t>
            </a:r>
            <a:endParaRPr b="1" i="0" sz="1400" u="none" cap="none" strike="noStrike">
              <a:solidFill>
                <a:srgbClr val="019AEA"/>
              </a:solidFill>
              <a:latin typeface="Merriweather"/>
              <a:ea typeface="Merriweather"/>
              <a:cs typeface="Merriweather"/>
              <a:sym typeface="Merriweather"/>
            </a:endParaRPr>
          </a:p>
        </p:txBody>
      </p:sp>
      <p:sp>
        <p:nvSpPr>
          <p:cNvPr id="93" name="Google Shape;93;p2"/>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“When the Son of Man comes in his glory, and all the angels with him, then he will sit on his glorious throne.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0"/>
          <p:cNvSpPr txBox="1"/>
          <p:nvPr/>
        </p:nvSpPr>
        <p:spPr>
          <a:xfrm>
            <a:off x="705074" y="191125"/>
            <a:ext cx="7589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25:32</a:t>
            </a:r>
            <a:endParaRPr b="1" i="0" sz="1400" u="none" cap="none" strike="noStrike">
              <a:solidFill>
                <a:srgbClr val="019AEA"/>
              </a:solidFill>
              <a:latin typeface="Merriweather"/>
              <a:ea typeface="Merriweather"/>
              <a:cs typeface="Merriweather"/>
              <a:sym typeface="Merriweather"/>
            </a:endParaRPr>
          </a:p>
        </p:txBody>
      </p:sp>
      <p:sp>
        <p:nvSpPr>
          <p:cNvPr id="200" name="Google Shape;200;p20"/>
          <p:cNvSpPr txBox="1"/>
          <p:nvPr/>
        </p:nvSpPr>
        <p:spPr>
          <a:xfrm>
            <a:off x="705075" y="1685075"/>
            <a:ext cx="10032900" cy="3632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600"/>
              <a:buFont typeface="Arial"/>
              <a:buNone/>
            </a:pPr>
            <a:r>
              <a:rPr b="0" i="0" lang="en-US" sz="4600" u="none" cap="none" strike="noStrike">
                <a:solidFill>
                  <a:srgbClr val="1A2230"/>
                </a:solidFill>
                <a:latin typeface="Merriweather"/>
                <a:ea typeface="Merriweather"/>
                <a:cs typeface="Merriweather"/>
                <a:sym typeface="Merriweather"/>
              </a:rPr>
              <a:t>Before him will be gathered all the nations, and he will separate people one from another as a shepherd separates the sheep from the goats.</a:t>
            </a:r>
            <a:endParaRPr b="0" i="0" sz="46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1"/>
          <p:cNvSpPr txBox="1"/>
          <p:nvPr/>
        </p:nvSpPr>
        <p:spPr>
          <a:xfrm>
            <a:off x="705074" y="484750"/>
            <a:ext cx="7285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25:33</a:t>
            </a:r>
            <a:endParaRPr b="1" i="0" sz="1400" u="none" cap="none" strike="noStrike">
              <a:solidFill>
                <a:srgbClr val="019AEA"/>
              </a:solidFill>
              <a:latin typeface="Merriweather"/>
              <a:ea typeface="Merriweather"/>
              <a:cs typeface="Merriweather"/>
              <a:sym typeface="Merriweather"/>
            </a:endParaRPr>
          </a:p>
        </p:txBody>
      </p:sp>
      <p:sp>
        <p:nvSpPr>
          <p:cNvPr id="206" name="Google Shape;206;p21"/>
          <p:cNvSpPr txBox="1"/>
          <p:nvPr/>
        </p:nvSpPr>
        <p:spPr>
          <a:xfrm>
            <a:off x="733500" y="2450550"/>
            <a:ext cx="107250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he will place the sheep on his right, but the goats on the left. </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2"/>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212" name="Google Shape;212;p22"/>
          <p:cNvSpPr txBox="1"/>
          <p:nvPr/>
        </p:nvSpPr>
        <p:spPr>
          <a:xfrm>
            <a:off x="714310" y="1318200"/>
            <a:ext cx="10763400" cy="3601800"/>
          </a:xfrm>
          <a:prstGeom prst="rect">
            <a:avLst/>
          </a:prstGeom>
          <a:noFill/>
          <a:ln>
            <a:noFill/>
          </a:ln>
        </p:spPr>
        <p:txBody>
          <a:bodyPr anchorCtr="0" anchor="t" bIns="45700" lIns="91425" spcFirstLastPara="1" rIns="91425" wrap="square" tIns="45700">
            <a:spAutoFit/>
          </a:bodyPr>
          <a:lstStyle/>
          <a:p>
            <a:pPr indent="-889000" lvl="0" marL="914400" marR="0" rtl="0" algn="l">
              <a:lnSpc>
                <a:spcPct val="100000"/>
              </a:lnSpc>
              <a:spcBef>
                <a:spcPts val="0"/>
              </a:spcBef>
              <a:spcAft>
                <a:spcPts val="0"/>
              </a:spcAft>
              <a:buClr>
                <a:srgbClr val="1A2230"/>
              </a:buClr>
              <a:buSzPts val="3200"/>
              <a:buFont typeface="Merriweather"/>
              <a:buAutoNum type="arabicPeriod"/>
            </a:pPr>
            <a:r>
              <a:rPr b="0" i="0" lang="en-US" sz="3200" u="none" cap="none" strike="noStrike">
                <a:solidFill>
                  <a:schemeClr val="lt1"/>
                </a:solidFill>
                <a:latin typeface="Arial"/>
                <a:ea typeface="Arial"/>
                <a:cs typeface="Arial"/>
                <a:sym typeface="Arial"/>
              </a:rPr>
              <a:t> </a:t>
            </a:r>
            <a:endParaRPr b="0" i="0" sz="1000" u="none" cap="none" strike="noStrike">
              <a:solidFill>
                <a:srgbClr val="000000"/>
              </a:solidFill>
              <a:latin typeface="Arial"/>
              <a:ea typeface="Arial"/>
              <a:cs typeface="Arial"/>
              <a:sym typeface="Arial"/>
            </a:endParaRPr>
          </a:p>
          <a:p>
            <a:pPr indent="-685800" lvl="0" marL="914400" marR="0" rtl="0" algn="l">
              <a:lnSpc>
                <a:spcPct val="100000"/>
              </a:lnSpc>
              <a:spcBef>
                <a:spcPts val="0"/>
              </a:spcBef>
              <a:spcAft>
                <a:spcPts val="0"/>
              </a:spcAft>
              <a:buClr>
                <a:schemeClr val="dk1"/>
              </a:buClr>
              <a:buSzPts val="3600"/>
              <a:buFont typeface="Arial"/>
              <a:buNone/>
            </a:pPr>
            <a:r>
              <a:t/>
            </a:r>
            <a:endParaRPr b="0" i="0" sz="3200" u="none" cap="none" strike="noStrike">
              <a:solidFill>
                <a:schemeClr val="lt1"/>
              </a:solidFill>
              <a:latin typeface="Arial"/>
              <a:ea typeface="Arial"/>
              <a:cs typeface="Arial"/>
              <a:sym typeface="Arial"/>
            </a:endParaRPr>
          </a:p>
          <a:p>
            <a:pPr indent="-889000" lvl="0" marL="914400" marR="0" rtl="0" algn="l">
              <a:lnSpc>
                <a:spcPct val="100000"/>
              </a:lnSpc>
              <a:spcBef>
                <a:spcPts val="0"/>
              </a:spcBef>
              <a:spcAft>
                <a:spcPts val="0"/>
              </a:spcAft>
              <a:buClr>
                <a:srgbClr val="1A2230"/>
              </a:buClr>
              <a:buSzPts val="3200"/>
              <a:buFont typeface="Merriweather"/>
              <a:buAutoNum type="arabicPeriod"/>
            </a:pPr>
            <a:r>
              <a:rPr b="0" i="0" lang="en-US" sz="3200" u="none" cap="none" strike="noStrike">
                <a:solidFill>
                  <a:schemeClr val="lt1"/>
                </a:solidFill>
                <a:latin typeface="Arial"/>
                <a:ea typeface="Arial"/>
                <a:cs typeface="Arial"/>
                <a:sym typeface="Arial"/>
              </a:rPr>
              <a:t> </a:t>
            </a:r>
            <a:endParaRPr b="0" i="0" sz="1000" u="none" cap="none" strike="noStrike">
              <a:solidFill>
                <a:srgbClr val="000000"/>
              </a:solidFill>
              <a:latin typeface="Arial"/>
              <a:ea typeface="Arial"/>
              <a:cs typeface="Arial"/>
              <a:sym typeface="Arial"/>
            </a:endParaRPr>
          </a:p>
          <a:p>
            <a:pPr indent="-685800" lvl="0" marL="914400" marR="0" rtl="0" algn="l">
              <a:lnSpc>
                <a:spcPct val="100000"/>
              </a:lnSpc>
              <a:spcBef>
                <a:spcPts val="0"/>
              </a:spcBef>
              <a:spcAft>
                <a:spcPts val="0"/>
              </a:spcAft>
              <a:buClr>
                <a:schemeClr val="dk1"/>
              </a:buClr>
              <a:buSzPts val="3600"/>
              <a:buFont typeface="Arial"/>
              <a:buNone/>
            </a:pPr>
            <a:r>
              <a:t/>
            </a:r>
            <a:endParaRPr b="0" i="0" sz="3200" u="none" cap="none" strike="noStrike">
              <a:solidFill>
                <a:schemeClr val="lt1"/>
              </a:solidFill>
              <a:latin typeface="Arial"/>
              <a:ea typeface="Arial"/>
              <a:cs typeface="Arial"/>
              <a:sym typeface="Arial"/>
            </a:endParaRPr>
          </a:p>
          <a:p>
            <a:pPr indent="-889000" lvl="0" marL="914400" marR="0" rtl="0" algn="l">
              <a:lnSpc>
                <a:spcPct val="100000"/>
              </a:lnSpc>
              <a:spcBef>
                <a:spcPts val="0"/>
              </a:spcBef>
              <a:spcAft>
                <a:spcPts val="0"/>
              </a:spcAft>
              <a:buClr>
                <a:srgbClr val="1A2230"/>
              </a:buClr>
              <a:buSzPts val="3200"/>
              <a:buFont typeface="Merriweather"/>
              <a:buAutoNum type="arabicPeriod"/>
            </a:pPr>
            <a:r>
              <a:rPr b="0" i="0" lang="en-US" sz="3200" u="none" cap="none" strike="noStrike">
                <a:solidFill>
                  <a:schemeClr val="lt1"/>
                </a:solidFill>
                <a:latin typeface="Arial"/>
                <a:ea typeface="Arial"/>
                <a:cs typeface="Arial"/>
                <a:sym typeface="Arial"/>
              </a:rPr>
              <a:t> </a:t>
            </a:r>
            <a:endParaRPr b="0" i="0" sz="1000" u="none" cap="none" strike="noStrike">
              <a:solidFill>
                <a:srgbClr val="000000"/>
              </a:solidFill>
              <a:latin typeface="Arial"/>
              <a:ea typeface="Arial"/>
              <a:cs typeface="Arial"/>
              <a:sym typeface="Arial"/>
            </a:endParaRPr>
          </a:p>
          <a:p>
            <a:pPr indent="-685800" lvl="0" marL="914400" marR="0" rtl="0" algn="l">
              <a:lnSpc>
                <a:spcPct val="100000"/>
              </a:lnSpc>
              <a:spcBef>
                <a:spcPts val="0"/>
              </a:spcBef>
              <a:spcAft>
                <a:spcPts val="0"/>
              </a:spcAft>
              <a:buClr>
                <a:schemeClr val="dk1"/>
              </a:buClr>
              <a:buSzPts val="3600"/>
              <a:buFont typeface="Arial"/>
              <a:buNone/>
            </a:pPr>
            <a:r>
              <a:t/>
            </a:r>
            <a:endParaRPr b="0" i="0" sz="3200" u="none" cap="none" strike="noStrike">
              <a:solidFill>
                <a:schemeClr val="lt1"/>
              </a:solidFill>
              <a:latin typeface="Arial"/>
              <a:ea typeface="Arial"/>
              <a:cs typeface="Arial"/>
              <a:sym typeface="Arial"/>
            </a:endParaRPr>
          </a:p>
          <a:p>
            <a:pPr indent="-914400" lvl="0" marL="914400" marR="0" rtl="0" algn="l">
              <a:lnSpc>
                <a:spcPct val="100000"/>
              </a:lnSpc>
              <a:spcBef>
                <a:spcPts val="0"/>
              </a:spcBef>
              <a:spcAft>
                <a:spcPts val="0"/>
              </a:spcAft>
              <a:buClr>
                <a:srgbClr val="1A2230"/>
              </a:buClr>
              <a:buSzPts val="3600"/>
              <a:buFont typeface="Merriweather"/>
              <a:buAutoNum type="arabicPeriod"/>
            </a:pPr>
            <a:r>
              <a:rPr b="0" i="0" lang="en-US" sz="3600" u="none" cap="none" strike="noStrike">
                <a:solidFill>
                  <a:schemeClr val="lt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g3251fccc817_0_7"/>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218" name="Google Shape;218;g3251fccc817_0_7"/>
          <p:cNvSpPr txBox="1"/>
          <p:nvPr/>
        </p:nvSpPr>
        <p:spPr>
          <a:xfrm>
            <a:off x="714310" y="1318200"/>
            <a:ext cx="10763400" cy="3971100"/>
          </a:xfrm>
          <a:prstGeom prst="rect">
            <a:avLst/>
          </a:prstGeom>
          <a:noFill/>
          <a:ln>
            <a:noFill/>
          </a:ln>
        </p:spPr>
        <p:txBody>
          <a:bodyPr anchorCtr="0" anchor="t" bIns="45700" lIns="91425" spcFirstLastPara="1" rIns="91425" wrap="square" tIns="45700">
            <a:spAutoFit/>
          </a:bodyPr>
          <a:lstStyle/>
          <a:p>
            <a:pPr indent="-425450" lvl="0" marL="4572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4"/>
          <p:cNvSpPr txBox="1"/>
          <p:nvPr/>
        </p:nvSpPr>
        <p:spPr>
          <a:xfrm>
            <a:off x="705073" y="484750"/>
            <a:ext cx="7799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13:30</a:t>
            </a:r>
            <a:endParaRPr b="1" i="0" sz="1400" u="none" cap="none" strike="noStrike">
              <a:solidFill>
                <a:srgbClr val="019AEA"/>
              </a:solidFill>
              <a:latin typeface="Merriweather"/>
              <a:ea typeface="Merriweather"/>
              <a:cs typeface="Merriweather"/>
              <a:sym typeface="Merriweather"/>
            </a:endParaRPr>
          </a:p>
        </p:txBody>
      </p:sp>
      <p:sp>
        <p:nvSpPr>
          <p:cNvPr id="224" name="Google Shape;224;p24"/>
          <p:cNvSpPr txBox="1"/>
          <p:nvPr/>
        </p:nvSpPr>
        <p:spPr>
          <a:xfrm>
            <a:off x="714305" y="1789946"/>
            <a:ext cx="10763400" cy="340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300"/>
              <a:buFont typeface="Arial"/>
              <a:buNone/>
            </a:pPr>
            <a:r>
              <a:rPr b="0" i="0" lang="en-US" sz="4300" u="none" cap="none" strike="noStrike">
                <a:solidFill>
                  <a:srgbClr val="1A2230"/>
                </a:solidFill>
                <a:latin typeface="Merriweather"/>
                <a:ea typeface="Merriweather"/>
                <a:cs typeface="Merriweather"/>
                <a:sym typeface="Merriweather"/>
              </a:rPr>
              <a:t>Let both grow together until the harvest, and at harvest time I will tell the reapers, “Gather the weeds first and bind them in bundles to be burned, but gather the wheat into my barn.”</a:t>
            </a:r>
            <a:endParaRPr b="0" i="0" sz="4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5"/>
          <p:cNvSpPr txBox="1"/>
          <p:nvPr/>
        </p:nvSpPr>
        <p:spPr>
          <a:xfrm>
            <a:off x="705074" y="337925"/>
            <a:ext cx="6656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7:21</a:t>
            </a:r>
            <a:endParaRPr b="1" i="0" sz="1400" u="none" cap="none" strike="noStrike">
              <a:solidFill>
                <a:srgbClr val="019AEA"/>
              </a:solidFill>
              <a:latin typeface="Merriweather"/>
              <a:ea typeface="Merriweather"/>
              <a:cs typeface="Merriweather"/>
              <a:sym typeface="Merriweather"/>
            </a:endParaRPr>
          </a:p>
        </p:txBody>
      </p:sp>
      <p:sp>
        <p:nvSpPr>
          <p:cNvPr id="230" name="Google Shape;230;p25"/>
          <p:cNvSpPr txBox="1"/>
          <p:nvPr/>
        </p:nvSpPr>
        <p:spPr>
          <a:xfrm>
            <a:off x="495350" y="1968200"/>
            <a:ext cx="11060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“Not everyone who says to me, ‘Lord, Lord,’ will enter the kingdom of heaven, but the one who does the will of my Father who is in heaven.</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6"/>
          <p:cNvSpPr txBox="1"/>
          <p:nvPr/>
        </p:nvSpPr>
        <p:spPr>
          <a:xfrm>
            <a:off x="705073" y="243550"/>
            <a:ext cx="7348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7:22</a:t>
            </a:r>
            <a:endParaRPr b="1" i="0" sz="1400" u="none" cap="none" strike="noStrike">
              <a:solidFill>
                <a:srgbClr val="019AEA"/>
              </a:solidFill>
              <a:latin typeface="Merriweather"/>
              <a:ea typeface="Merriweather"/>
              <a:cs typeface="Merriweather"/>
              <a:sym typeface="Merriweather"/>
            </a:endParaRPr>
          </a:p>
        </p:txBody>
      </p:sp>
      <p:sp>
        <p:nvSpPr>
          <p:cNvPr id="236" name="Google Shape;236;p26"/>
          <p:cNvSpPr txBox="1"/>
          <p:nvPr/>
        </p:nvSpPr>
        <p:spPr>
          <a:xfrm>
            <a:off x="705080" y="1685071"/>
            <a:ext cx="10763400" cy="3555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500"/>
              <a:buFont typeface="Arial"/>
              <a:buNone/>
            </a:pPr>
            <a:r>
              <a:rPr b="0" i="0" lang="en-US" sz="4500" u="none" cap="none" strike="noStrike">
                <a:solidFill>
                  <a:srgbClr val="1A2230"/>
                </a:solidFill>
                <a:latin typeface="Merriweather"/>
                <a:ea typeface="Merriweather"/>
                <a:cs typeface="Merriweather"/>
                <a:sym typeface="Merriweather"/>
              </a:rPr>
              <a:t>On that day many will say to me, ‘Lord, Lord, did we not prophesy in your name, and cast out demons in your name, and do many mighty works in your name?’</a:t>
            </a:r>
            <a:r>
              <a:rPr b="0" i="0" lang="en-US" sz="4500" u="none" cap="none" strike="noStrike">
                <a:solidFill>
                  <a:schemeClr val="lt1"/>
                </a:solidFill>
                <a:latin typeface="Arial"/>
                <a:ea typeface="Arial"/>
                <a:cs typeface="Arial"/>
                <a:sym typeface="Arial"/>
              </a:rPr>
              <a:t> </a:t>
            </a:r>
            <a:endParaRPr b="0" i="0" sz="4500" u="none" cap="none" strike="noStrike">
              <a:solidFill>
                <a:schemeClr val="lt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7"/>
          <p:cNvSpPr txBox="1"/>
          <p:nvPr/>
        </p:nvSpPr>
        <p:spPr>
          <a:xfrm>
            <a:off x="705075" y="484750"/>
            <a:ext cx="78516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7:23</a:t>
            </a:r>
            <a:endParaRPr b="1" i="0" sz="1400" u="none" cap="none" strike="noStrike">
              <a:solidFill>
                <a:srgbClr val="019AEA"/>
              </a:solidFill>
              <a:latin typeface="Merriweather"/>
              <a:ea typeface="Merriweather"/>
              <a:cs typeface="Merriweather"/>
              <a:sym typeface="Merriweather"/>
            </a:endParaRPr>
          </a:p>
        </p:txBody>
      </p:sp>
      <p:sp>
        <p:nvSpPr>
          <p:cNvPr id="242" name="Google Shape;242;p27"/>
          <p:cNvSpPr txBox="1"/>
          <p:nvPr/>
        </p:nvSpPr>
        <p:spPr>
          <a:xfrm>
            <a:off x="714305" y="2274596"/>
            <a:ext cx="107634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then will I declare to them, ‘I never knew you; depart from me, you workers of lawlessness.’</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8"/>
          <p:cNvSpPr txBox="1"/>
          <p:nvPr/>
        </p:nvSpPr>
        <p:spPr>
          <a:xfrm>
            <a:off x="705074" y="484750"/>
            <a:ext cx="55866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James 2:14</a:t>
            </a:r>
            <a:endParaRPr b="1" i="0" sz="1400" u="none" cap="none" strike="noStrike">
              <a:solidFill>
                <a:srgbClr val="019AEA"/>
              </a:solidFill>
              <a:latin typeface="Merriweather"/>
              <a:ea typeface="Merriweather"/>
              <a:cs typeface="Merriweather"/>
              <a:sym typeface="Merriweather"/>
            </a:endParaRPr>
          </a:p>
        </p:txBody>
      </p:sp>
      <p:sp>
        <p:nvSpPr>
          <p:cNvPr id="248" name="Google Shape;248;p28"/>
          <p:cNvSpPr txBox="1"/>
          <p:nvPr/>
        </p:nvSpPr>
        <p:spPr>
          <a:xfrm>
            <a:off x="714305" y="1947221"/>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What good is it, my brothers, if someone says he has faith but does not have works? Can that faith save him?</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29"/>
          <p:cNvSpPr txBox="1"/>
          <p:nvPr/>
        </p:nvSpPr>
        <p:spPr>
          <a:xfrm>
            <a:off x="705073" y="484750"/>
            <a:ext cx="6163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James 2:15</a:t>
            </a:r>
            <a:endParaRPr b="1" i="0" sz="1400" u="none" cap="none" strike="noStrike">
              <a:solidFill>
                <a:srgbClr val="019AEA"/>
              </a:solidFill>
              <a:latin typeface="Merriweather"/>
              <a:ea typeface="Merriweather"/>
              <a:cs typeface="Merriweather"/>
              <a:sym typeface="Merriweather"/>
            </a:endParaRPr>
          </a:p>
        </p:txBody>
      </p:sp>
      <p:sp>
        <p:nvSpPr>
          <p:cNvPr id="254" name="Google Shape;254;p29"/>
          <p:cNvSpPr txBox="1"/>
          <p:nvPr/>
        </p:nvSpPr>
        <p:spPr>
          <a:xfrm>
            <a:off x="714305" y="2644046"/>
            <a:ext cx="107634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If a brother or sister is poorly clothed and lacking in daily food,</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nvSpPr>
        <p:spPr>
          <a:xfrm>
            <a:off x="705075" y="484750"/>
            <a:ext cx="79356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25:32</a:t>
            </a:r>
            <a:endParaRPr b="1" i="0" sz="1400" u="none" cap="none" strike="noStrike">
              <a:solidFill>
                <a:srgbClr val="019AEA"/>
              </a:solidFill>
              <a:latin typeface="Merriweather"/>
              <a:ea typeface="Merriweather"/>
              <a:cs typeface="Merriweather"/>
              <a:sym typeface="Merriweather"/>
            </a:endParaRPr>
          </a:p>
        </p:txBody>
      </p:sp>
      <p:sp>
        <p:nvSpPr>
          <p:cNvPr id="99" name="Google Shape;99;p3"/>
          <p:cNvSpPr txBox="1"/>
          <p:nvPr/>
        </p:nvSpPr>
        <p:spPr>
          <a:xfrm>
            <a:off x="705075" y="1685075"/>
            <a:ext cx="9885900" cy="3632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600"/>
              <a:buFont typeface="Arial"/>
              <a:buNone/>
            </a:pPr>
            <a:r>
              <a:rPr b="0" i="0" lang="en-US" sz="4600" u="none" cap="none" strike="noStrike">
                <a:solidFill>
                  <a:srgbClr val="1A2230"/>
                </a:solidFill>
                <a:latin typeface="Merriweather"/>
                <a:ea typeface="Merriweather"/>
                <a:cs typeface="Merriweather"/>
                <a:sym typeface="Merriweather"/>
              </a:rPr>
              <a:t>Before him will be gathered all the nations, and he will separate people one from another as a shepherd separates the sheep from the goats.</a:t>
            </a:r>
            <a:endParaRPr b="0" i="0" sz="46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0"/>
          <p:cNvSpPr txBox="1"/>
          <p:nvPr/>
        </p:nvSpPr>
        <p:spPr>
          <a:xfrm>
            <a:off x="705074" y="484750"/>
            <a:ext cx="5492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James 2:16</a:t>
            </a:r>
            <a:endParaRPr b="1" i="0" sz="1400" u="none" cap="none" strike="noStrike">
              <a:solidFill>
                <a:srgbClr val="019AEA"/>
              </a:solidFill>
              <a:latin typeface="Merriweather"/>
              <a:ea typeface="Merriweather"/>
              <a:cs typeface="Merriweather"/>
              <a:sym typeface="Merriweather"/>
            </a:endParaRPr>
          </a:p>
        </p:txBody>
      </p:sp>
      <p:sp>
        <p:nvSpPr>
          <p:cNvPr id="260" name="Google Shape;260;p30"/>
          <p:cNvSpPr txBox="1"/>
          <p:nvPr/>
        </p:nvSpPr>
        <p:spPr>
          <a:xfrm>
            <a:off x="652650" y="1947225"/>
            <a:ext cx="11417100" cy="2862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500"/>
              <a:buFont typeface="Arial"/>
              <a:buNone/>
            </a:pPr>
            <a:r>
              <a:rPr b="0" i="0" lang="en-US" sz="4500" u="none" cap="none" strike="noStrike">
                <a:solidFill>
                  <a:srgbClr val="1A2230"/>
                </a:solidFill>
                <a:latin typeface="Merriweather"/>
                <a:ea typeface="Merriweather"/>
                <a:cs typeface="Merriweather"/>
                <a:sym typeface="Merriweather"/>
              </a:rPr>
              <a:t>and one of you says to them, </a:t>
            </a:r>
            <a:endParaRPr b="0" i="0" sz="45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500"/>
              <a:buFont typeface="Arial"/>
              <a:buNone/>
            </a:pPr>
            <a:r>
              <a:rPr b="0" i="0" lang="en-US" sz="4500" u="none" cap="none" strike="noStrike">
                <a:solidFill>
                  <a:srgbClr val="1A2230"/>
                </a:solidFill>
                <a:latin typeface="Merriweather"/>
                <a:ea typeface="Merriweather"/>
                <a:cs typeface="Merriweather"/>
                <a:sym typeface="Merriweather"/>
              </a:rPr>
              <a:t>“Go in peace, be warmed and filled,” without giving them the things needed for the body, what good</a:t>
            </a:r>
            <a:r>
              <a:rPr b="0" baseline="30000" i="0" lang="en-US" sz="4500" u="none" cap="none" strike="noStrike">
                <a:solidFill>
                  <a:srgbClr val="1A2230"/>
                </a:solidFill>
                <a:latin typeface="Merriweather"/>
                <a:ea typeface="Merriweather"/>
                <a:cs typeface="Merriweather"/>
                <a:sym typeface="Merriweather"/>
              </a:rPr>
              <a:t>[</a:t>
            </a:r>
            <a:r>
              <a:rPr b="0" baseline="30000" i="0" lang="en-US" sz="4500" u="sng" cap="none" strike="noStrike">
                <a:solidFill>
                  <a:srgbClr val="1A2230"/>
                </a:solidFill>
                <a:latin typeface="Merriweather"/>
                <a:ea typeface="Merriweather"/>
                <a:cs typeface="Merriweather"/>
                <a:sym typeface="Merriweather"/>
                <a:hlinkClick r:id="rId3">
                  <a:extLst>
                    <a:ext uri="{A12FA001-AC4F-418D-AE19-62706E023703}">
                      <ahyp:hlinkClr val="tx"/>
                    </a:ext>
                  </a:extLst>
                </a:hlinkClick>
              </a:rPr>
              <a:t>b</a:t>
            </a:r>
            <a:r>
              <a:rPr b="0" baseline="30000" i="0" lang="en-US" sz="4500" u="none" cap="none" strike="noStrike">
                <a:solidFill>
                  <a:srgbClr val="1A2230"/>
                </a:solidFill>
                <a:latin typeface="Merriweather"/>
                <a:ea typeface="Merriweather"/>
                <a:cs typeface="Merriweather"/>
                <a:sym typeface="Merriweather"/>
              </a:rPr>
              <a:t>]</a:t>
            </a:r>
            <a:r>
              <a:rPr b="0" i="0" lang="en-US" sz="4500" u="none" cap="none" strike="noStrike">
                <a:solidFill>
                  <a:srgbClr val="1A2230"/>
                </a:solidFill>
                <a:latin typeface="Merriweather"/>
                <a:ea typeface="Merriweather"/>
                <a:cs typeface="Merriweather"/>
                <a:sym typeface="Merriweather"/>
              </a:rPr>
              <a:t> is that?</a:t>
            </a:r>
            <a:endParaRPr b="0" i="0" sz="45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1"/>
          <p:cNvSpPr txBox="1"/>
          <p:nvPr/>
        </p:nvSpPr>
        <p:spPr>
          <a:xfrm>
            <a:off x="705073" y="484750"/>
            <a:ext cx="59433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James 2:17</a:t>
            </a:r>
            <a:endParaRPr b="1" i="0" sz="1400" u="none" cap="none" strike="noStrike">
              <a:solidFill>
                <a:srgbClr val="019AEA"/>
              </a:solidFill>
              <a:latin typeface="Merriweather"/>
              <a:ea typeface="Merriweather"/>
              <a:cs typeface="Merriweather"/>
              <a:sym typeface="Merriweather"/>
            </a:endParaRPr>
          </a:p>
        </p:txBody>
      </p:sp>
      <p:sp>
        <p:nvSpPr>
          <p:cNvPr id="266" name="Google Shape;266;p31"/>
          <p:cNvSpPr txBox="1"/>
          <p:nvPr/>
        </p:nvSpPr>
        <p:spPr>
          <a:xfrm>
            <a:off x="568755" y="2644046"/>
            <a:ext cx="107634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So also faith by itself, if it does not have works, is dead.</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g3251fccc817_0_12"/>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272" name="Google Shape;272;g3251fccc817_0_12"/>
          <p:cNvSpPr txBox="1"/>
          <p:nvPr/>
        </p:nvSpPr>
        <p:spPr>
          <a:xfrm>
            <a:off x="714310" y="1318200"/>
            <a:ext cx="10763400" cy="39711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3"/>
          <p:cNvSpPr txBox="1"/>
          <p:nvPr/>
        </p:nvSpPr>
        <p:spPr>
          <a:xfrm>
            <a:off x="714299" y="296000"/>
            <a:ext cx="7778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Revelation 3:20</a:t>
            </a:r>
            <a:endParaRPr b="1" i="0" sz="1400" u="none" cap="none" strike="noStrike">
              <a:solidFill>
                <a:srgbClr val="019AEA"/>
              </a:solidFill>
              <a:latin typeface="Merriweather"/>
              <a:ea typeface="Merriweather"/>
              <a:cs typeface="Merriweather"/>
              <a:sym typeface="Merriweather"/>
            </a:endParaRPr>
          </a:p>
        </p:txBody>
      </p:sp>
      <p:sp>
        <p:nvSpPr>
          <p:cNvPr id="278" name="Google Shape;278;p33"/>
          <p:cNvSpPr txBox="1"/>
          <p:nvPr/>
        </p:nvSpPr>
        <p:spPr>
          <a:xfrm>
            <a:off x="714305" y="1622146"/>
            <a:ext cx="10763400" cy="3786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Behold, I stand at the door and knock. If anyone hears my voice and opens the door, I will come in to him and eat with him, and he with me.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4"/>
          <p:cNvSpPr txBox="1"/>
          <p:nvPr/>
        </p:nvSpPr>
        <p:spPr>
          <a:xfrm>
            <a:off x="705075" y="484750"/>
            <a:ext cx="80928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Ephesians 2:8-9</a:t>
            </a:r>
            <a:endParaRPr b="1" i="0" sz="1400" u="none" cap="none" strike="noStrike">
              <a:solidFill>
                <a:srgbClr val="019AEA"/>
              </a:solidFill>
              <a:latin typeface="Merriweather"/>
              <a:ea typeface="Merriweather"/>
              <a:cs typeface="Merriweather"/>
              <a:sym typeface="Merriweather"/>
            </a:endParaRPr>
          </a:p>
        </p:txBody>
      </p:sp>
      <p:sp>
        <p:nvSpPr>
          <p:cNvPr id="284" name="Google Shape;284;p34"/>
          <p:cNvSpPr txBox="1"/>
          <p:nvPr/>
        </p:nvSpPr>
        <p:spPr>
          <a:xfrm>
            <a:off x="705080" y="1685071"/>
            <a:ext cx="10763400" cy="3632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600"/>
              <a:buFont typeface="Arial"/>
              <a:buNone/>
            </a:pPr>
            <a:r>
              <a:rPr b="0" i="0" lang="en-US" sz="4600" u="none" cap="none" strike="noStrike">
                <a:solidFill>
                  <a:srgbClr val="1A2230"/>
                </a:solidFill>
                <a:latin typeface="Merriweather"/>
                <a:ea typeface="Merriweather"/>
                <a:cs typeface="Merriweather"/>
                <a:sym typeface="Merriweather"/>
              </a:rPr>
              <a:t>For by grace you have been saved through faith. And this is not your own doing; it is the gift of God, </a:t>
            </a:r>
            <a:r>
              <a:rPr b="0" baseline="30000" i="0" lang="en-US" sz="4600" u="none" cap="none" strike="noStrike">
                <a:solidFill>
                  <a:srgbClr val="1A2230"/>
                </a:solidFill>
                <a:latin typeface="Merriweather"/>
                <a:ea typeface="Merriweather"/>
                <a:cs typeface="Merriweather"/>
                <a:sym typeface="Merriweather"/>
              </a:rPr>
              <a:t>9 </a:t>
            </a:r>
            <a:r>
              <a:rPr b="0" i="0" lang="en-US" sz="4600" u="none" cap="none" strike="noStrike">
                <a:solidFill>
                  <a:srgbClr val="1A2230"/>
                </a:solidFill>
                <a:latin typeface="Merriweather"/>
                <a:ea typeface="Merriweather"/>
                <a:cs typeface="Merriweather"/>
                <a:sym typeface="Merriweather"/>
              </a:rPr>
              <a:t>not a result of works, so that no one may boast. </a:t>
            </a:r>
            <a:endParaRPr b="0" i="0" sz="46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g3251fccc817_0_17"/>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290" name="Google Shape;290;g3251fccc817_0_17"/>
          <p:cNvSpPr txBox="1"/>
          <p:nvPr/>
        </p:nvSpPr>
        <p:spPr>
          <a:xfrm>
            <a:off x="714310" y="1318200"/>
            <a:ext cx="10763400" cy="39711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g3251fccc817_0_22"/>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296" name="Google Shape;296;g3251fccc817_0_22"/>
          <p:cNvSpPr txBox="1"/>
          <p:nvPr/>
        </p:nvSpPr>
        <p:spPr>
          <a:xfrm>
            <a:off x="714310" y="1318200"/>
            <a:ext cx="10763400" cy="44484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A saving relationship with Jesus is necessary for salvation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7"/>
          <p:cNvSpPr txBox="1"/>
          <p:nvPr/>
        </p:nvSpPr>
        <p:spPr>
          <a:xfrm>
            <a:off x="705073" y="484750"/>
            <a:ext cx="54609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John 14:6</a:t>
            </a:r>
            <a:endParaRPr b="1" i="0" sz="1400" u="none" cap="none" strike="noStrike">
              <a:solidFill>
                <a:srgbClr val="019AEA"/>
              </a:solidFill>
              <a:latin typeface="Merriweather"/>
              <a:ea typeface="Merriweather"/>
              <a:cs typeface="Merriweather"/>
              <a:sym typeface="Merriweather"/>
            </a:endParaRPr>
          </a:p>
        </p:txBody>
      </p:sp>
      <p:sp>
        <p:nvSpPr>
          <p:cNvPr id="302" name="Google Shape;302;p37"/>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Jesus said to him, “I am the way, and the truth, and the life. No one comes to the Father except through me.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8"/>
          <p:cNvSpPr txBox="1"/>
          <p:nvPr/>
        </p:nvSpPr>
        <p:spPr>
          <a:xfrm>
            <a:off x="705073" y="484750"/>
            <a:ext cx="49680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Acts 4:12</a:t>
            </a:r>
            <a:endParaRPr b="1" i="0" sz="1400" u="none" cap="none" strike="noStrike">
              <a:solidFill>
                <a:srgbClr val="019AEA"/>
              </a:solidFill>
              <a:latin typeface="Merriweather"/>
              <a:ea typeface="Merriweather"/>
              <a:cs typeface="Merriweather"/>
              <a:sym typeface="Merriweather"/>
            </a:endParaRPr>
          </a:p>
        </p:txBody>
      </p:sp>
      <p:sp>
        <p:nvSpPr>
          <p:cNvPr id="308" name="Google Shape;308;p38"/>
          <p:cNvSpPr txBox="1"/>
          <p:nvPr/>
        </p:nvSpPr>
        <p:spPr>
          <a:xfrm>
            <a:off x="705080" y="1837471"/>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there is salvation in no one else, for there is no other name under heaven given among men by which we must be saved.”</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9"/>
          <p:cNvSpPr txBox="1"/>
          <p:nvPr/>
        </p:nvSpPr>
        <p:spPr>
          <a:xfrm>
            <a:off x="705070" y="484750"/>
            <a:ext cx="7715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John 15:4</a:t>
            </a:r>
            <a:endParaRPr b="1" i="0" sz="1400" u="none" cap="none" strike="noStrike">
              <a:solidFill>
                <a:srgbClr val="019AEA"/>
              </a:solidFill>
              <a:latin typeface="Merriweather"/>
              <a:ea typeface="Merriweather"/>
              <a:cs typeface="Merriweather"/>
              <a:sym typeface="Merriweather"/>
            </a:endParaRPr>
          </a:p>
        </p:txBody>
      </p:sp>
      <p:sp>
        <p:nvSpPr>
          <p:cNvPr id="314" name="Google Shape;314;p39"/>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Abide in me, and I in you. As the branch cannot bear fruit by itself, unless it abides in the vine, neither can you, unless you abide in me.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4"/>
          <p:cNvSpPr txBox="1"/>
          <p:nvPr/>
        </p:nvSpPr>
        <p:spPr>
          <a:xfrm>
            <a:off x="705074" y="484750"/>
            <a:ext cx="7201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25:33</a:t>
            </a:r>
            <a:endParaRPr b="1" i="0" sz="1400" u="none" cap="none" strike="noStrike">
              <a:solidFill>
                <a:srgbClr val="019AEA"/>
              </a:solidFill>
              <a:latin typeface="Merriweather"/>
              <a:ea typeface="Merriweather"/>
              <a:cs typeface="Merriweather"/>
              <a:sym typeface="Merriweather"/>
            </a:endParaRPr>
          </a:p>
        </p:txBody>
      </p:sp>
      <p:sp>
        <p:nvSpPr>
          <p:cNvPr id="105" name="Google Shape;105;p4"/>
          <p:cNvSpPr txBox="1"/>
          <p:nvPr/>
        </p:nvSpPr>
        <p:spPr>
          <a:xfrm>
            <a:off x="652655" y="2691746"/>
            <a:ext cx="107634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he will place the sheep on his right, but the goats on the left. </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g3251fccc817_0_27"/>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320" name="Google Shape;320;g3251fccc817_0_27"/>
          <p:cNvSpPr txBox="1"/>
          <p:nvPr/>
        </p:nvSpPr>
        <p:spPr>
          <a:xfrm>
            <a:off x="714310" y="1318200"/>
            <a:ext cx="10763400" cy="44484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A saving relationship with Jesus is necessary for salvation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41"/>
          <p:cNvSpPr txBox="1"/>
          <p:nvPr/>
        </p:nvSpPr>
        <p:spPr>
          <a:xfrm>
            <a:off x="705074" y="484750"/>
            <a:ext cx="7285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25:35</a:t>
            </a:r>
            <a:endParaRPr b="1" i="0" sz="1400" u="none" cap="none" strike="noStrike">
              <a:solidFill>
                <a:srgbClr val="019AEA"/>
              </a:solidFill>
              <a:latin typeface="Merriweather"/>
              <a:ea typeface="Merriweather"/>
              <a:cs typeface="Merriweather"/>
              <a:sym typeface="Merriweather"/>
            </a:endParaRPr>
          </a:p>
        </p:txBody>
      </p:sp>
      <p:sp>
        <p:nvSpPr>
          <p:cNvPr id="326" name="Google Shape;326;p41"/>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For I was hungry and you gave</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me food, I was thirsty and you gave me drink, I was a stranger and you welcomed me, </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42"/>
          <p:cNvSpPr txBox="1"/>
          <p:nvPr/>
        </p:nvSpPr>
        <p:spPr>
          <a:xfrm>
            <a:off x="705074" y="484750"/>
            <a:ext cx="74007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25:36</a:t>
            </a:r>
            <a:endParaRPr b="1" i="0" sz="1400" u="none" cap="none" strike="noStrike">
              <a:solidFill>
                <a:srgbClr val="019AEA"/>
              </a:solidFill>
              <a:latin typeface="Merriweather"/>
              <a:ea typeface="Merriweather"/>
              <a:cs typeface="Merriweather"/>
              <a:sym typeface="Merriweather"/>
            </a:endParaRPr>
          </a:p>
        </p:txBody>
      </p:sp>
      <p:sp>
        <p:nvSpPr>
          <p:cNvPr id="332" name="Google Shape;332;p42"/>
          <p:cNvSpPr txBox="1"/>
          <p:nvPr/>
        </p:nvSpPr>
        <p:spPr>
          <a:xfrm>
            <a:off x="714305" y="2274596"/>
            <a:ext cx="107634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I was naked and you clothed me,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I was sick and you visited me, I was in prison and you came to me.’</a:t>
            </a:r>
            <a:r>
              <a:rPr b="0" i="0" lang="en-US" sz="4800" u="none" cap="none" strike="noStrike">
                <a:solidFill>
                  <a:schemeClr val="lt1"/>
                </a:solidFill>
                <a:latin typeface="Merriweather"/>
                <a:ea typeface="Merriweather"/>
                <a:cs typeface="Merriweather"/>
                <a:sym typeface="Merriweather"/>
              </a:rPr>
              <a:t> </a:t>
            </a:r>
            <a:endParaRPr b="0" i="0" sz="4800" u="none" cap="none" strike="noStrike">
              <a:solidFill>
                <a:schemeClr val="lt1"/>
              </a:solidFill>
              <a:latin typeface="Merriweather"/>
              <a:ea typeface="Merriweather"/>
              <a:cs typeface="Merriweather"/>
              <a:sym typeface="Merriweathe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g3251fccc817_0_32"/>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338" name="Google Shape;338;g3251fccc817_0_32"/>
          <p:cNvSpPr txBox="1"/>
          <p:nvPr/>
        </p:nvSpPr>
        <p:spPr>
          <a:xfrm>
            <a:off x="714310" y="1318200"/>
            <a:ext cx="10763400" cy="44484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A saving relationship with Jesus is necessary for salvation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g3251fccc817_0_37"/>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344" name="Google Shape;344;g3251fccc817_0_37"/>
          <p:cNvSpPr txBox="1"/>
          <p:nvPr/>
        </p:nvSpPr>
        <p:spPr>
          <a:xfrm>
            <a:off x="714310" y="1318200"/>
            <a:ext cx="10763400" cy="49254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A saving relationship with Jesus is necessary for salvation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Your fruit is evidence of your relationship with Christ</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45"/>
          <p:cNvSpPr txBox="1"/>
          <p:nvPr/>
        </p:nvSpPr>
        <p:spPr>
          <a:xfrm>
            <a:off x="705073" y="484750"/>
            <a:ext cx="68871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Romans 2:13</a:t>
            </a:r>
            <a:endParaRPr b="1" i="0" sz="1400" u="none" cap="none" strike="noStrike">
              <a:solidFill>
                <a:srgbClr val="019AEA"/>
              </a:solidFill>
              <a:latin typeface="Merriweather"/>
              <a:ea typeface="Merriweather"/>
              <a:cs typeface="Merriweather"/>
              <a:sym typeface="Merriweather"/>
            </a:endParaRPr>
          </a:p>
        </p:txBody>
      </p:sp>
      <p:sp>
        <p:nvSpPr>
          <p:cNvPr id="350" name="Google Shape;350;p45"/>
          <p:cNvSpPr txBox="1"/>
          <p:nvPr/>
        </p:nvSpPr>
        <p:spPr>
          <a:xfrm>
            <a:off x="705080" y="197869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For it is not the hearers of the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law who are righteous before God, but the doers of the law who will be justified.</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46"/>
          <p:cNvSpPr txBox="1"/>
          <p:nvPr/>
        </p:nvSpPr>
        <p:spPr>
          <a:xfrm>
            <a:off x="705074" y="484750"/>
            <a:ext cx="53769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James 1:22</a:t>
            </a:r>
            <a:endParaRPr b="1" i="0" sz="1400" u="none" cap="none" strike="noStrike">
              <a:solidFill>
                <a:srgbClr val="019AEA"/>
              </a:solidFill>
              <a:latin typeface="Merriweather"/>
              <a:ea typeface="Merriweather"/>
              <a:cs typeface="Merriweather"/>
              <a:sym typeface="Merriweather"/>
            </a:endParaRPr>
          </a:p>
        </p:txBody>
      </p:sp>
      <p:sp>
        <p:nvSpPr>
          <p:cNvPr id="356" name="Google Shape;356;p46"/>
          <p:cNvSpPr txBox="1"/>
          <p:nvPr/>
        </p:nvSpPr>
        <p:spPr>
          <a:xfrm>
            <a:off x="652625" y="2644050"/>
            <a:ext cx="123399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But be doers of the word, and not hearers only, deceiving yourselves.</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7"/>
          <p:cNvSpPr txBox="1"/>
          <p:nvPr/>
        </p:nvSpPr>
        <p:spPr>
          <a:xfrm>
            <a:off x="705074" y="484750"/>
            <a:ext cx="4873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Luke 6:46</a:t>
            </a:r>
            <a:endParaRPr b="1" i="0" sz="1400" u="none" cap="none" strike="noStrike">
              <a:solidFill>
                <a:srgbClr val="019AEA"/>
              </a:solidFill>
              <a:latin typeface="Merriweather"/>
              <a:ea typeface="Merriweather"/>
              <a:cs typeface="Merriweather"/>
              <a:sym typeface="Merriweather"/>
            </a:endParaRPr>
          </a:p>
        </p:txBody>
      </p:sp>
      <p:sp>
        <p:nvSpPr>
          <p:cNvPr id="362" name="Google Shape;362;p47"/>
          <p:cNvSpPr txBox="1"/>
          <p:nvPr/>
        </p:nvSpPr>
        <p:spPr>
          <a:xfrm>
            <a:off x="714305" y="2482021"/>
            <a:ext cx="107634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“Why do you call me ‘Lord, Lord,’ and not do what I tell you?</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8"/>
          <p:cNvSpPr txBox="1"/>
          <p:nvPr/>
        </p:nvSpPr>
        <p:spPr>
          <a:xfrm>
            <a:off x="694573" y="254050"/>
            <a:ext cx="51252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John 15:5</a:t>
            </a:r>
            <a:endParaRPr b="1" i="0" sz="1400" u="none" cap="none" strike="noStrike">
              <a:solidFill>
                <a:srgbClr val="019AEA"/>
              </a:solidFill>
              <a:latin typeface="Merriweather"/>
              <a:ea typeface="Merriweather"/>
              <a:cs typeface="Merriweather"/>
              <a:sym typeface="Merriweather"/>
            </a:endParaRPr>
          </a:p>
        </p:txBody>
      </p:sp>
      <p:sp>
        <p:nvSpPr>
          <p:cNvPr id="368" name="Google Shape;368;p48"/>
          <p:cNvSpPr txBox="1"/>
          <p:nvPr/>
        </p:nvSpPr>
        <p:spPr>
          <a:xfrm>
            <a:off x="768030" y="1590696"/>
            <a:ext cx="10763400" cy="3786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I am the vine; you are the branches. Whoever abides in me and I in him, he it is that bears much fruit, for apart from me you can do nothing.</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49"/>
          <p:cNvSpPr txBox="1"/>
          <p:nvPr/>
        </p:nvSpPr>
        <p:spPr>
          <a:xfrm>
            <a:off x="705075" y="484750"/>
            <a:ext cx="9445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Galatians 5:22-23</a:t>
            </a:r>
            <a:endParaRPr b="1" i="0" sz="1400" u="none" cap="none" strike="noStrike">
              <a:solidFill>
                <a:srgbClr val="019AEA"/>
              </a:solidFill>
              <a:latin typeface="Merriweather"/>
              <a:ea typeface="Merriweather"/>
              <a:cs typeface="Merriweather"/>
              <a:sym typeface="Merriweather"/>
            </a:endParaRPr>
          </a:p>
        </p:txBody>
      </p:sp>
      <p:sp>
        <p:nvSpPr>
          <p:cNvPr id="374" name="Google Shape;374;p49"/>
          <p:cNvSpPr txBox="1"/>
          <p:nvPr/>
        </p:nvSpPr>
        <p:spPr>
          <a:xfrm>
            <a:off x="352500" y="2073050"/>
            <a:ext cx="11487000" cy="2862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500"/>
              <a:buFont typeface="Arial"/>
              <a:buNone/>
            </a:pPr>
            <a:r>
              <a:rPr b="0" i="0" lang="en-US" sz="4500" u="none" cap="none" strike="noStrike">
                <a:solidFill>
                  <a:srgbClr val="1A2230"/>
                </a:solidFill>
                <a:latin typeface="Merriweather"/>
                <a:ea typeface="Merriweather"/>
                <a:cs typeface="Merriweather"/>
                <a:sym typeface="Merriweather"/>
              </a:rPr>
              <a:t>But the fruit of the Spirit is love, joy, peace, patience, kindness, goodness, faithfulness, </a:t>
            </a:r>
            <a:r>
              <a:rPr b="0" baseline="30000" i="0" lang="en-US" sz="4500" u="none" cap="none" strike="noStrike">
                <a:solidFill>
                  <a:srgbClr val="1A2230"/>
                </a:solidFill>
                <a:latin typeface="Merriweather"/>
                <a:ea typeface="Merriweather"/>
                <a:cs typeface="Merriweather"/>
                <a:sym typeface="Merriweather"/>
              </a:rPr>
              <a:t>23 </a:t>
            </a:r>
            <a:r>
              <a:rPr b="0" i="0" lang="en-US" sz="4500" u="none" cap="none" strike="noStrike">
                <a:solidFill>
                  <a:srgbClr val="1A2230"/>
                </a:solidFill>
                <a:latin typeface="Merriweather"/>
                <a:ea typeface="Merriweather"/>
                <a:cs typeface="Merriweather"/>
                <a:sym typeface="Merriweather"/>
              </a:rPr>
              <a:t>gentleness, self-control; against such things there is no law.</a:t>
            </a:r>
            <a:endParaRPr b="0" i="0" sz="45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5"/>
          <p:cNvSpPr txBox="1"/>
          <p:nvPr/>
        </p:nvSpPr>
        <p:spPr>
          <a:xfrm>
            <a:off x="705074" y="264550"/>
            <a:ext cx="73485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25:34</a:t>
            </a:r>
            <a:endParaRPr b="1" i="0" sz="1400" u="none" cap="none" strike="noStrike">
              <a:solidFill>
                <a:srgbClr val="019AEA"/>
              </a:solidFill>
              <a:latin typeface="Merriweather"/>
              <a:ea typeface="Merriweather"/>
              <a:cs typeface="Merriweather"/>
              <a:sym typeface="Merriweather"/>
            </a:endParaRPr>
          </a:p>
        </p:txBody>
      </p:sp>
      <p:sp>
        <p:nvSpPr>
          <p:cNvPr id="111" name="Google Shape;111;p5"/>
          <p:cNvSpPr txBox="1"/>
          <p:nvPr/>
        </p:nvSpPr>
        <p:spPr>
          <a:xfrm>
            <a:off x="705075" y="1766700"/>
            <a:ext cx="10651500" cy="3324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200"/>
              <a:buFont typeface="Arial"/>
              <a:buNone/>
            </a:pPr>
            <a:r>
              <a:rPr b="0" i="0" lang="en-US" sz="4200" u="none" cap="none" strike="noStrike">
                <a:solidFill>
                  <a:srgbClr val="1A2230"/>
                </a:solidFill>
                <a:latin typeface="Merriweather"/>
                <a:ea typeface="Merriweather"/>
                <a:cs typeface="Merriweather"/>
                <a:sym typeface="Merriweather"/>
              </a:rPr>
              <a:t>Then the King will say to those on</a:t>
            </a:r>
            <a:endParaRPr b="0" i="0" sz="42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200"/>
              <a:buFont typeface="Arial"/>
              <a:buNone/>
            </a:pPr>
            <a:r>
              <a:rPr b="0" i="0" lang="en-US" sz="4200" u="none" cap="none" strike="noStrike">
                <a:solidFill>
                  <a:srgbClr val="1A2230"/>
                </a:solidFill>
                <a:latin typeface="Merriweather"/>
                <a:ea typeface="Merriweather"/>
                <a:cs typeface="Merriweather"/>
                <a:sym typeface="Merriweather"/>
              </a:rPr>
              <a:t>his right, ‘Come, you who are blessed </a:t>
            </a:r>
            <a:endParaRPr b="0" i="0" sz="42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200"/>
              <a:buFont typeface="Arial"/>
              <a:buNone/>
            </a:pPr>
            <a:r>
              <a:rPr b="0" i="0" lang="en-US" sz="4200" u="none" cap="none" strike="noStrike">
                <a:solidFill>
                  <a:srgbClr val="1A2230"/>
                </a:solidFill>
                <a:latin typeface="Merriweather"/>
                <a:ea typeface="Merriweather"/>
                <a:cs typeface="Merriweather"/>
                <a:sym typeface="Merriweather"/>
              </a:rPr>
              <a:t>by my Father, inherit the kingdom </a:t>
            </a:r>
            <a:endParaRPr b="0" i="0" sz="42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200"/>
              <a:buFont typeface="Arial"/>
              <a:buNone/>
            </a:pPr>
            <a:r>
              <a:rPr b="0" i="0" lang="en-US" sz="4200" u="none" cap="none" strike="noStrike">
                <a:solidFill>
                  <a:srgbClr val="1A2230"/>
                </a:solidFill>
                <a:latin typeface="Merriweather"/>
                <a:ea typeface="Merriweather"/>
                <a:cs typeface="Merriweather"/>
                <a:sym typeface="Merriweather"/>
              </a:rPr>
              <a:t>prepared for you from the foundation of the world.</a:t>
            </a:r>
            <a:endParaRPr b="0" i="0" sz="42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g3251fccc817_0_42"/>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380" name="Google Shape;380;g3251fccc817_0_42"/>
          <p:cNvSpPr txBox="1"/>
          <p:nvPr/>
        </p:nvSpPr>
        <p:spPr>
          <a:xfrm>
            <a:off x="714310" y="1318200"/>
            <a:ext cx="10763400" cy="49254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A saving relationship with Jesus is necessary for salvation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Your fruit is evidence of your relationship with Christ</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51"/>
          <p:cNvSpPr txBox="1"/>
          <p:nvPr/>
        </p:nvSpPr>
        <p:spPr>
          <a:xfrm>
            <a:off x="705075" y="484750"/>
            <a:ext cx="86172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25:40</a:t>
            </a:r>
            <a:endParaRPr b="1" i="0" sz="1400" u="none" cap="none" strike="noStrike">
              <a:solidFill>
                <a:srgbClr val="019AEA"/>
              </a:solidFill>
              <a:latin typeface="Merriweather"/>
              <a:ea typeface="Merriweather"/>
              <a:cs typeface="Merriweather"/>
              <a:sym typeface="Merriweather"/>
            </a:endParaRPr>
          </a:p>
        </p:txBody>
      </p:sp>
      <p:sp>
        <p:nvSpPr>
          <p:cNvPr id="386" name="Google Shape;386;p51"/>
          <p:cNvSpPr txBox="1"/>
          <p:nvPr/>
        </p:nvSpPr>
        <p:spPr>
          <a:xfrm>
            <a:off x="600225" y="1968075"/>
            <a:ext cx="11144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the King will answer them, ‘Truly, I say to you, as you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did it to one of the least of these my brothers, you did it to me.’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g3251fccc817_0_47"/>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392" name="Google Shape;392;g3251fccc817_0_47"/>
          <p:cNvSpPr txBox="1"/>
          <p:nvPr/>
        </p:nvSpPr>
        <p:spPr>
          <a:xfrm>
            <a:off x="714310" y="1318200"/>
            <a:ext cx="10763400" cy="4925400"/>
          </a:xfrm>
          <a:prstGeom prst="rect">
            <a:avLst/>
          </a:prstGeom>
          <a:noFill/>
          <a:ln>
            <a:noFill/>
          </a:ln>
        </p:spPr>
        <p:txBody>
          <a:bodyPr anchorCtr="0" anchor="t" bIns="45700" lIns="91425" spcFirstLastPara="1" rIns="91425" wrap="square" tIns="45700">
            <a:spAutoFit/>
          </a:bodyPr>
          <a:lstStyle/>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Simply checking the “Christian box” doesn’t </a:t>
            </a:r>
            <a:endParaRPr b="0" i="0" sz="31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100"/>
              <a:buFont typeface="Arial"/>
              <a:buNone/>
            </a:pPr>
            <a:r>
              <a:rPr b="0" i="0" lang="en-US" sz="3100" u="none" cap="none" strike="noStrike">
                <a:solidFill>
                  <a:srgbClr val="1A2230"/>
                </a:solidFill>
                <a:latin typeface="Merriweather"/>
                <a:ea typeface="Merriweather"/>
                <a:cs typeface="Merriweather"/>
                <a:sym typeface="Merriweather"/>
              </a:rPr>
              <a:t>get us into heaven</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A saving relationship with Jesus is necessary for salvation </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882650" lvl="0" marL="914400" marR="0" rtl="0" algn="l">
              <a:lnSpc>
                <a:spcPct val="100000"/>
              </a:lnSpc>
              <a:spcBef>
                <a:spcPts val="0"/>
              </a:spcBef>
              <a:spcAft>
                <a:spcPts val="0"/>
              </a:spcAft>
              <a:buClr>
                <a:srgbClr val="1A2230"/>
              </a:buClr>
              <a:buSzPts val="3100"/>
              <a:buFont typeface="Merriweather"/>
              <a:buAutoNum type="arabicPeriod"/>
            </a:pPr>
            <a:r>
              <a:rPr b="0" i="0" lang="en-US" sz="3100" u="none" cap="none" strike="noStrike">
                <a:solidFill>
                  <a:srgbClr val="1A2230"/>
                </a:solidFill>
                <a:latin typeface="Merriweather"/>
                <a:ea typeface="Merriweather"/>
                <a:cs typeface="Merriweather"/>
                <a:sym typeface="Merriweather"/>
              </a:rPr>
              <a:t> Your fruit is evidence of your relationship with Christ</a:t>
            </a:r>
            <a:endParaRPr b="0" i="0" sz="9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3100" u="none" cap="none" strike="noStrike">
              <a:solidFill>
                <a:srgbClr val="1A2230"/>
              </a:solidFill>
              <a:latin typeface="Merriweather"/>
              <a:ea typeface="Merriweather"/>
              <a:cs typeface="Merriweather"/>
              <a:sym typeface="Merriweather"/>
            </a:endParaRPr>
          </a:p>
          <a:p>
            <a:pPr indent="-908050" lvl="0" marL="914400" marR="0" rtl="0" algn="l">
              <a:lnSpc>
                <a:spcPct val="100000"/>
              </a:lnSpc>
              <a:spcBef>
                <a:spcPts val="0"/>
              </a:spcBef>
              <a:spcAft>
                <a:spcPts val="0"/>
              </a:spcAft>
              <a:buClr>
                <a:srgbClr val="1A2230"/>
              </a:buClr>
              <a:buSzPts val="3500"/>
              <a:buFont typeface="Merriweather"/>
              <a:buAutoNum type="arabicPeriod"/>
            </a:pPr>
            <a:r>
              <a:rPr b="0" i="0" lang="en-US" sz="3500" u="none" cap="none" strike="noStrike">
                <a:solidFill>
                  <a:srgbClr val="1A2230"/>
                </a:solidFill>
                <a:latin typeface="Merriweather"/>
                <a:ea typeface="Merriweather"/>
                <a:cs typeface="Merriweather"/>
                <a:sym typeface="Merriweather"/>
              </a:rPr>
              <a:t> </a:t>
            </a:r>
            <a:endParaRPr b="0" i="0" sz="13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g3251fccc817_0_52"/>
          <p:cNvSpPr txBox="1"/>
          <p:nvPr/>
        </p:nvSpPr>
        <p:spPr>
          <a:xfrm>
            <a:off x="714248" y="145225"/>
            <a:ext cx="5724300" cy="1015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000"/>
              <a:buFont typeface="Arial"/>
              <a:buNone/>
            </a:pPr>
            <a:r>
              <a:rPr b="1" i="0" lang="en-US" sz="6000" u="none" cap="none" strike="noStrike">
                <a:solidFill>
                  <a:srgbClr val="019AEA"/>
                </a:solidFill>
                <a:latin typeface="Merriweather"/>
                <a:ea typeface="Merriweather"/>
                <a:cs typeface="Merriweather"/>
                <a:sym typeface="Merriweather"/>
              </a:rPr>
              <a:t>We learn that:</a:t>
            </a:r>
            <a:endParaRPr b="1" i="0" sz="1400" u="none" cap="none" strike="noStrike">
              <a:solidFill>
                <a:srgbClr val="019AEA"/>
              </a:solidFill>
              <a:latin typeface="Merriweather"/>
              <a:ea typeface="Merriweather"/>
              <a:cs typeface="Merriweather"/>
              <a:sym typeface="Merriweather"/>
            </a:endParaRPr>
          </a:p>
        </p:txBody>
      </p:sp>
      <p:sp>
        <p:nvSpPr>
          <p:cNvPr id="398" name="Google Shape;398;g3251fccc817_0_52"/>
          <p:cNvSpPr txBox="1"/>
          <p:nvPr/>
        </p:nvSpPr>
        <p:spPr>
          <a:xfrm>
            <a:off x="714250" y="1161025"/>
            <a:ext cx="10023600" cy="4233000"/>
          </a:xfrm>
          <a:prstGeom prst="rect">
            <a:avLst/>
          </a:prstGeom>
          <a:noFill/>
          <a:ln>
            <a:noFill/>
          </a:ln>
        </p:spPr>
        <p:txBody>
          <a:bodyPr anchorCtr="0" anchor="t" bIns="45700" lIns="91425" spcFirstLastPara="1" rIns="91425" wrap="square" tIns="45700">
            <a:spAutoFit/>
          </a:bodyPr>
          <a:lstStyle/>
          <a:p>
            <a:pPr indent="-857250" lvl="0" marL="914400" marR="0" rtl="0" algn="l">
              <a:lnSpc>
                <a:spcPct val="100000"/>
              </a:lnSpc>
              <a:spcBef>
                <a:spcPts val="0"/>
              </a:spcBef>
              <a:spcAft>
                <a:spcPts val="0"/>
              </a:spcAft>
              <a:buClr>
                <a:srgbClr val="1A2230"/>
              </a:buClr>
              <a:buSzPts val="2700"/>
              <a:buFont typeface="Merriweather"/>
              <a:buAutoNum type="arabicPeriod"/>
            </a:pPr>
            <a:r>
              <a:rPr b="0" i="0" lang="en-US" sz="2700" u="none" cap="none" strike="noStrike">
                <a:solidFill>
                  <a:srgbClr val="1A2230"/>
                </a:solidFill>
                <a:latin typeface="Merriweather"/>
                <a:ea typeface="Merriweather"/>
                <a:cs typeface="Merriweather"/>
                <a:sym typeface="Merriweather"/>
              </a:rPr>
              <a:t>Simply checking the “Christian box” doesn’t get us into heaven</a:t>
            </a:r>
            <a:endParaRPr b="0" i="0" sz="27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2700" u="none" cap="none" strike="noStrike">
              <a:solidFill>
                <a:srgbClr val="1A2230"/>
              </a:solidFill>
              <a:latin typeface="Merriweather"/>
              <a:ea typeface="Merriweather"/>
              <a:cs typeface="Merriweather"/>
              <a:sym typeface="Merriweather"/>
            </a:endParaRPr>
          </a:p>
          <a:p>
            <a:pPr indent="-857250" lvl="0" marL="914400" marR="0" rtl="0" algn="l">
              <a:lnSpc>
                <a:spcPct val="100000"/>
              </a:lnSpc>
              <a:spcBef>
                <a:spcPts val="0"/>
              </a:spcBef>
              <a:spcAft>
                <a:spcPts val="0"/>
              </a:spcAft>
              <a:buClr>
                <a:srgbClr val="1A2230"/>
              </a:buClr>
              <a:buSzPts val="2700"/>
              <a:buFont typeface="Merriweather"/>
              <a:buAutoNum type="arabicPeriod"/>
            </a:pPr>
            <a:r>
              <a:rPr b="0" i="0" lang="en-US" sz="2700" u="none" cap="none" strike="noStrike">
                <a:solidFill>
                  <a:srgbClr val="1A2230"/>
                </a:solidFill>
                <a:latin typeface="Merriweather"/>
                <a:ea typeface="Merriweather"/>
                <a:cs typeface="Merriweather"/>
                <a:sym typeface="Merriweather"/>
              </a:rPr>
              <a:t>A saving relationship with Jesus is necessary for salvation </a:t>
            </a:r>
            <a:endParaRPr b="0" i="0" sz="27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2700" u="none" cap="none" strike="noStrike">
              <a:solidFill>
                <a:srgbClr val="1A2230"/>
              </a:solidFill>
              <a:latin typeface="Merriweather"/>
              <a:ea typeface="Merriweather"/>
              <a:cs typeface="Merriweather"/>
              <a:sym typeface="Merriweather"/>
            </a:endParaRPr>
          </a:p>
          <a:p>
            <a:pPr indent="-857250" lvl="0" marL="914400" marR="0" rtl="0" algn="l">
              <a:lnSpc>
                <a:spcPct val="100000"/>
              </a:lnSpc>
              <a:spcBef>
                <a:spcPts val="0"/>
              </a:spcBef>
              <a:spcAft>
                <a:spcPts val="0"/>
              </a:spcAft>
              <a:buClr>
                <a:srgbClr val="1A2230"/>
              </a:buClr>
              <a:buSzPts val="2700"/>
              <a:buFont typeface="Merriweather"/>
              <a:buAutoNum type="arabicPeriod"/>
            </a:pPr>
            <a:r>
              <a:rPr b="0" i="0" lang="en-US" sz="2700" u="none" cap="none" strike="noStrike">
                <a:solidFill>
                  <a:srgbClr val="1A2230"/>
                </a:solidFill>
                <a:latin typeface="Merriweather"/>
                <a:ea typeface="Merriweather"/>
                <a:cs typeface="Merriweather"/>
                <a:sym typeface="Merriweather"/>
              </a:rPr>
              <a:t> Your fruit is evidence of your relationship with Christ</a:t>
            </a:r>
            <a:endParaRPr b="0" i="0" sz="2700" u="none" cap="none" strike="noStrike">
              <a:solidFill>
                <a:srgbClr val="1A2230"/>
              </a:solidFill>
              <a:latin typeface="Merriweather"/>
              <a:ea typeface="Merriweather"/>
              <a:cs typeface="Merriweather"/>
              <a:sym typeface="Merriweather"/>
            </a:endParaRPr>
          </a:p>
          <a:p>
            <a:pPr indent="-685800" lvl="0" marL="914400" marR="0" rtl="0" algn="l">
              <a:lnSpc>
                <a:spcPct val="100000"/>
              </a:lnSpc>
              <a:spcBef>
                <a:spcPts val="0"/>
              </a:spcBef>
              <a:spcAft>
                <a:spcPts val="0"/>
              </a:spcAft>
              <a:buClr>
                <a:schemeClr val="dk1"/>
              </a:buClr>
              <a:buSzPts val="3600"/>
              <a:buFont typeface="Arial"/>
              <a:buNone/>
            </a:pPr>
            <a:r>
              <a:t/>
            </a:r>
            <a:endParaRPr b="0" i="0" sz="2300" u="none" cap="none" strike="noStrike">
              <a:solidFill>
                <a:srgbClr val="1A2230"/>
              </a:solidFill>
              <a:latin typeface="Merriweather"/>
              <a:ea typeface="Merriweather"/>
              <a:cs typeface="Merriweather"/>
              <a:sym typeface="Merriweather"/>
            </a:endParaRPr>
          </a:p>
          <a:p>
            <a:pPr indent="-876300" lvl="0" marL="914400" marR="0" rtl="0" algn="l">
              <a:lnSpc>
                <a:spcPct val="100000"/>
              </a:lnSpc>
              <a:spcBef>
                <a:spcPts val="0"/>
              </a:spcBef>
              <a:spcAft>
                <a:spcPts val="0"/>
              </a:spcAft>
              <a:buClr>
                <a:srgbClr val="1A2230"/>
              </a:buClr>
              <a:buSzPts val="3000"/>
              <a:buFont typeface="Merriweather"/>
              <a:buAutoNum type="arabicPeriod"/>
            </a:pPr>
            <a:r>
              <a:rPr b="0" i="0" lang="en-US" sz="2700" u="none" cap="none" strike="noStrike">
                <a:solidFill>
                  <a:srgbClr val="1A2230"/>
                </a:solidFill>
                <a:latin typeface="Merriweather"/>
                <a:ea typeface="Merriweather"/>
                <a:cs typeface="Merriweather"/>
                <a:sym typeface="Merriweather"/>
              </a:rPr>
              <a:t>A fruitful life causes you to serve the least of these</a:t>
            </a:r>
            <a:r>
              <a:rPr b="0" i="0" lang="en-US" sz="3000" u="none" cap="none" strike="noStrike">
                <a:solidFill>
                  <a:srgbClr val="1A2230"/>
                </a:solidFill>
                <a:latin typeface="Merriweather"/>
                <a:ea typeface="Merriweather"/>
                <a:cs typeface="Merriweather"/>
                <a:sym typeface="Merriweather"/>
              </a:rPr>
              <a:t> </a:t>
            </a:r>
            <a:endParaRPr b="0" i="0" sz="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54"/>
          <p:cNvSpPr txBox="1"/>
          <p:nvPr/>
        </p:nvSpPr>
        <p:spPr>
          <a:xfrm>
            <a:off x="714298" y="275025"/>
            <a:ext cx="57336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James 1:27</a:t>
            </a:r>
            <a:endParaRPr b="1" i="0" sz="1400" u="none" cap="none" strike="noStrike">
              <a:solidFill>
                <a:srgbClr val="019AEA"/>
              </a:solidFill>
              <a:latin typeface="Merriweather"/>
              <a:ea typeface="Merriweather"/>
              <a:cs typeface="Merriweather"/>
              <a:sym typeface="Merriweather"/>
            </a:endParaRPr>
          </a:p>
        </p:txBody>
      </p:sp>
      <p:sp>
        <p:nvSpPr>
          <p:cNvPr id="404" name="Google Shape;404;p54"/>
          <p:cNvSpPr txBox="1"/>
          <p:nvPr/>
        </p:nvSpPr>
        <p:spPr>
          <a:xfrm>
            <a:off x="714300" y="1748000"/>
            <a:ext cx="11093100" cy="347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400"/>
              <a:buFont typeface="Arial"/>
              <a:buNone/>
            </a:pPr>
            <a:r>
              <a:rPr b="0" i="0" lang="en-US" sz="4400" u="none" cap="none" strike="noStrike">
                <a:solidFill>
                  <a:srgbClr val="1A2230"/>
                </a:solidFill>
                <a:latin typeface="Merriweather"/>
                <a:ea typeface="Merriweather"/>
                <a:cs typeface="Merriweather"/>
                <a:sym typeface="Merriweather"/>
              </a:rPr>
              <a:t>Religion that is pure and undefiled before God the Father is this: to visit orphans and widows in their affliction, and to keep oneself unstained from the world.</a:t>
            </a:r>
            <a:endParaRPr b="0" i="0" sz="44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55"/>
          <p:cNvSpPr txBox="1"/>
          <p:nvPr/>
        </p:nvSpPr>
        <p:spPr>
          <a:xfrm>
            <a:off x="377500" y="3654200"/>
            <a:ext cx="11539200" cy="14469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rgbClr val="000000"/>
              </a:buClr>
              <a:buSzPts val="500"/>
              <a:buFont typeface="Arial"/>
              <a:buNone/>
            </a:pPr>
            <a:r>
              <a:t/>
            </a:r>
            <a:endParaRPr b="0" i="0" sz="5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500"/>
              <a:buFont typeface="Arial"/>
              <a:buNone/>
            </a:pPr>
            <a:r>
              <a:t/>
            </a:r>
            <a:endParaRPr b="0" i="0" sz="500" u="none" cap="none" strike="noStrike">
              <a:solidFill>
                <a:srgbClr val="1A2230"/>
              </a:solidFill>
              <a:latin typeface="Merriweather"/>
              <a:ea typeface="Merriweather"/>
              <a:cs typeface="Merriweather"/>
              <a:sym typeface="Merriweather"/>
            </a:endParaRPr>
          </a:p>
          <a:p>
            <a:pPr indent="-628650" lvl="0" marL="685800" marR="0" rtl="0" algn="l">
              <a:lnSpc>
                <a:spcPct val="100000"/>
              </a:lnSpc>
              <a:spcBef>
                <a:spcPts val="0"/>
              </a:spcBef>
              <a:spcAft>
                <a:spcPts val="0"/>
              </a:spcAft>
              <a:buClr>
                <a:srgbClr val="1A2230"/>
              </a:buClr>
              <a:buSzPts val="3900"/>
              <a:buFont typeface="Merriweather"/>
              <a:buChar char="•"/>
            </a:pPr>
            <a:r>
              <a:rPr b="0" i="0" lang="en-US" sz="3900" u="none" cap="none" strike="noStrike">
                <a:solidFill>
                  <a:srgbClr val="1A2230"/>
                </a:solidFill>
                <a:latin typeface="Merriweather"/>
                <a:ea typeface="Merriweather"/>
                <a:cs typeface="Merriweather"/>
                <a:sym typeface="Merriweather"/>
              </a:rPr>
              <a:t>More than 1/3 of children will experience 3 or more placements per year</a:t>
            </a:r>
            <a:endParaRPr b="0" i="0" sz="4600" u="none" cap="none" strike="noStrike">
              <a:solidFill>
                <a:srgbClr val="1A2230"/>
              </a:solidFill>
              <a:latin typeface="Arial"/>
              <a:ea typeface="Arial"/>
              <a:cs typeface="Arial"/>
              <a:sym typeface="Arial"/>
            </a:endParaRPr>
          </a:p>
        </p:txBody>
      </p:sp>
      <p:sp>
        <p:nvSpPr>
          <p:cNvPr id="410" name="Google Shape;410;p55"/>
          <p:cNvSpPr txBox="1"/>
          <p:nvPr/>
        </p:nvSpPr>
        <p:spPr>
          <a:xfrm>
            <a:off x="377500" y="513825"/>
            <a:ext cx="10171800" cy="1385400"/>
          </a:xfrm>
          <a:prstGeom prst="rect">
            <a:avLst/>
          </a:prstGeom>
          <a:noFill/>
          <a:ln>
            <a:noFill/>
          </a:ln>
        </p:spPr>
        <p:txBody>
          <a:bodyPr anchorCtr="0" anchor="t" bIns="91425" lIns="91425" spcFirstLastPara="1" rIns="91425" wrap="square" tIns="91425">
            <a:spAutoFit/>
          </a:bodyPr>
          <a:lstStyle/>
          <a:p>
            <a:pPr indent="-628650" lvl="0" marL="685800" marR="0" rtl="0" algn="l">
              <a:lnSpc>
                <a:spcPct val="100000"/>
              </a:lnSpc>
              <a:spcBef>
                <a:spcPts val="0"/>
              </a:spcBef>
              <a:spcAft>
                <a:spcPts val="0"/>
              </a:spcAft>
              <a:buClr>
                <a:srgbClr val="1A2230"/>
              </a:buClr>
              <a:buSzPts val="3900"/>
              <a:buFont typeface="Merriweather"/>
              <a:buChar char="•"/>
            </a:pPr>
            <a:r>
              <a:rPr b="0" i="0" lang="en-US" sz="3900" u="none" cap="none" strike="noStrike">
                <a:solidFill>
                  <a:srgbClr val="1A2230"/>
                </a:solidFill>
                <a:latin typeface="Merriweather"/>
                <a:ea typeface="Merriweather"/>
                <a:cs typeface="Merriweather"/>
                <a:sym typeface="Merriweather"/>
              </a:rPr>
              <a:t>There are 369,000 children in the </a:t>
            </a:r>
            <a:endParaRPr b="0" i="0" sz="3900" u="none" cap="none" strike="noStrike">
              <a:solidFill>
                <a:srgbClr val="1A2230"/>
              </a:solidFill>
              <a:latin typeface="Merriweather"/>
              <a:ea typeface="Merriweather"/>
              <a:cs typeface="Merriweather"/>
              <a:sym typeface="Merriweather"/>
            </a:endParaRPr>
          </a:p>
          <a:p>
            <a:pPr indent="0" lvl="0" marL="457200" marR="0" rtl="0" algn="l">
              <a:lnSpc>
                <a:spcPct val="100000"/>
              </a:lnSpc>
              <a:spcBef>
                <a:spcPts val="0"/>
              </a:spcBef>
              <a:spcAft>
                <a:spcPts val="0"/>
              </a:spcAft>
              <a:buClr>
                <a:srgbClr val="000000"/>
              </a:buClr>
              <a:buSzPts val="3900"/>
              <a:buFont typeface="Arial"/>
              <a:buNone/>
            </a:pPr>
            <a:r>
              <a:rPr b="0" i="0" lang="en-US" sz="3900" u="none" cap="none" strike="noStrike">
                <a:solidFill>
                  <a:srgbClr val="1A2230"/>
                </a:solidFill>
                <a:latin typeface="Merriweather"/>
                <a:ea typeface="Merriweather"/>
                <a:cs typeface="Merriweather"/>
                <a:sym typeface="Merriweather"/>
              </a:rPr>
              <a:t>foster care system in the United States</a:t>
            </a:r>
            <a:endParaRPr b="0" i="0" sz="1400" u="none" cap="none" strike="noStrike">
              <a:solidFill>
                <a:srgbClr val="000000"/>
              </a:solidFill>
              <a:latin typeface="Arial"/>
              <a:ea typeface="Arial"/>
              <a:cs typeface="Arial"/>
              <a:sym typeface="Arial"/>
            </a:endParaRPr>
          </a:p>
        </p:txBody>
      </p:sp>
      <p:sp>
        <p:nvSpPr>
          <p:cNvPr id="411" name="Google Shape;411;p55"/>
          <p:cNvSpPr txBox="1"/>
          <p:nvPr/>
        </p:nvSpPr>
        <p:spPr>
          <a:xfrm>
            <a:off x="377500" y="2125963"/>
            <a:ext cx="9794400" cy="1385400"/>
          </a:xfrm>
          <a:prstGeom prst="rect">
            <a:avLst/>
          </a:prstGeom>
          <a:noFill/>
          <a:ln>
            <a:noFill/>
          </a:ln>
        </p:spPr>
        <p:txBody>
          <a:bodyPr anchorCtr="0" anchor="t" bIns="91425" lIns="91425" spcFirstLastPara="1" rIns="91425" wrap="square" tIns="91425">
            <a:spAutoFit/>
          </a:bodyPr>
          <a:lstStyle/>
          <a:p>
            <a:pPr indent="-628650" lvl="0" marL="685800" marR="0" rtl="0" algn="l">
              <a:lnSpc>
                <a:spcPct val="100000"/>
              </a:lnSpc>
              <a:spcBef>
                <a:spcPts val="0"/>
              </a:spcBef>
              <a:spcAft>
                <a:spcPts val="0"/>
              </a:spcAft>
              <a:buClr>
                <a:srgbClr val="1A2230"/>
              </a:buClr>
              <a:buSzPts val="3900"/>
              <a:buFont typeface="Merriweather"/>
              <a:buChar char="•"/>
            </a:pPr>
            <a:r>
              <a:rPr b="0" i="0" lang="en-US" sz="3900" u="none" cap="none" strike="noStrike">
                <a:solidFill>
                  <a:srgbClr val="1A2230"/>
                </a:solidFill>
                <a:latin typeface="Merriweather"/>
                <a:ea typeface="Merriweather"/>
                <a:cs typeface="Merriweather"/>
                <a:sym typeface="Merriweather"/>
              </a:rPr>
              <a:t>About 65% of sibling groups will be separated at some point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56"/>
          <p:cNvSpPr txBox="1"/>
          <p:nvPr/>
        </p:nvSpPr>
        <p:spPr>
          <a:xfrm>
            <a:off x="284550" y="2617300"/>
            <a:ext cx="11622900" cy="22320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Clr>
                <a:srgbClr val="000000"/>
              </a:buClr>
              <a:buSzPts val="700"/>
              <a:buFont typeface="Arial"/>
              <a:buNone/>
            </a:pPr>
            <a:r>
              <a:t/>
            </a:r>
            <a:endParaRPr b="0" i="0" sz="700" u="none" cap="none" strike="noStrike">
              <a:solidFill>
                <a:srgbClr val="1A2230"/>
              </a:solidFill>
              <a:latin typeface="Merriweather"/>
              <a:ea typeface="Merriweather"/>
              <a:cs typeface="Merriweather"/>
              <a:sym typeface="Merriweather"/>
            </a:endParaRPr>
          </a:p>
          <a:p>
            <a:pPr indent="-641350" lvl="0" marL="685800" marR="0" rtl="0" algn="l">
              <a:lnSpc>
                <a:spcPct val="100000"/>
              </a:lnSpc>
              <a:spcBef>
                <a:spcPts val="0"/>
              </a:spcBef>
              <a:spcAft>
                <a:spcPts val="0"/>
              </a:spcAft>
              <a:buClr>
                <a:srgbClr val="1A2230"/>
              </a:buClr>
              <a:buSzPts val="3300"/>
              <a:buFont typeface="Arial"/>
              <a:buChar char="•"/>
            </a:pPr>
            <a:r>
              <a:rPr b="0" i="0" lang="en-US" sz="3300" u="none" cap="none" strike="noStrike">
                <a:solidFill>
                  <a:srgbClr val="1A2230"/>
                </a:solidFill>
                <a:latin typeface="Merriweather"/>
                <a:ea typeface="Merriweather"/>
                <a:cs typeface="Merriweather"/>
                <a:sym typeface="Merriweather"/>
              </a:rPr>
              <a:t>In 2020, of the children who ran away from the care of social services and were reported to the Center for Missing and Exploited Children, an </a:t>
            </a:r>
            <a:r>
              <a:rPr b="0" i="0" lang="en-US" sz="3300" u="none" cap="none" strike="noStrike">
                <a:solidFill>
                  <a:srgbClr val="1A2230"/>
                </a:solidFill>
                <a:uFill>
                  <a:noFill/>
                </a:uFill>
                <a:latin typeface="Merriweather"/>
                <a:ea typeface="Merriweather"/>
                <a:cs typeface="Merriweather"/>
                <a:sym typeface="Merriweather"/>
                <a:hlinkClick r:id="rId3">
                  <a:extLst>
                    <a:ext uri="{A12FA001-AC4F-418D-AE19-62706E023703}">
                      <ahyp:hlinkClr val="tx"/>
                    </a:ext>
                  </a:extLst>
                </a:hlinkClick>
              </a:rPr>
              <a:t>estimated 19% were likely victims of child sex trafficking</a:t>
            </a:r>
            <a:r>
              <a:rPr b="0" i="0" lang="en-US" sz="700" u="none" cap="none" strike="noStrike">
                <a:solidFill>
                  <a:srgbClr val="1A2230"/>
                </a:solidFill>
                <a:latin typeface="Merriweather"/>
                <a:ea typeface="Merriweather"/>
                <a:cs typeface="Merriweather"/>
                <a:sym typeface="Merriweather"/>
              </a:rPr>
              <a:t>.</a:t>
            </a:r>
            <a:endParaRPr b="0" i="0" sz="4100" u="none" cap="none" strike="noStrike">
              <a:solidFill>
                <a:srgbClr val="1A2230"/>
              </a:solidFill>
              <a:latin typeface="Merriweather"/>
              <a:ea typeface="Merriweather"/>
              <a:cs typeface="Merriweather"/>
              <a:sym typeface="Merriweather"/>
            </a:endParaRPr>
          </a:p>
        </p:txBody>
      </p:sp>
      <p:sp>
        <p:nvSpPr>
          <p:cNvPr id="417" name="Google Shape;417;p56"/>
          <p:cNvSpPr txBox="1"/>
          <p:nvPr/>
        </p:nvSpPr>
        <p:spPr>
          <a:xfrm>
            <a:off x="284550" y="856375"/>
            <a:ext cx="10098300" cy="1708500"/>
          </a:xfrm>
          <a:prstGeom prst="rect">
            <a:avLst/>
          </a:prstGeom>
          <a:noFill/>
          <a:ln>
            <a:noFill/>
          </a:ln>
        </p:spPr>
        <p:txBody>
          <a:bodyPr anchorCtr="0" anchor="t" bIns="91425" lIns="91425" spcFirstLastPara="1" rIns="91425" wrap="square" tIns="91425">
            <a:spAutoFit/>
          </a:bodyPr>
          <a:lstStyle/>
          <a:p>
            <a:pPr indent="-641350" lvl="0" marL="685800" marR="0" rtl="0" algn="l">
              <a:lnSpc>
                <a:spcPct val="100000"/>
              </a:lnSpc>
              <a:spcBef>
                <a:spcPts val="0"/>
              </a:spcBef>
              <a:spcAft>
                <a:spcPts val="0"/>
              </a:spcAft>
              <a:buClr>
                <a:srgbClr val="1A2230"/>
              </a:buClr>
              <a:buSzPts val="3300"/>
              <a:buFont typeface="Merriweather"/>
              <a:buChar char="•"/>
            </a:pPr>
            <a:r>
              <a:rPr b="0" i="0" lang="en-US" sz="3300" u="none" cap="none" strike="noStrike">
                <a:solidFill>
                  <a:srgbClr val="1A2230"/>
                </a:solidFill>
                <a:latin typeface="Merriweather"/>
                <a:ea typeface="Merriweather"/>
                <a:cs typeface="Merriweather"/>
                <a:sym typeface="Merriweather"/>
              </a:rPr>
              <a:t>Between 1/4 and 1/3 of youth and young adults experiencing homelessness had a history of foster care</a:t>
            </a:r>
            <a:endParaRPr b="0" i="0" sz="3300" u="none" cap="none" strike="noStrike">
              <a:solidFill>
                <a:srgbClr val="000000"/>
              </a:solidFill>
              <a:latin typeface="Arial"/>
              <a:ea typeface="Arial"/>
              <a:cs typeface="Arial"/>
              <a:sym typeface="Aria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57"/>
          <p:cNvSpPr txBox="1"/>
          <p:nvPr/>
        </p:nvSpPr>
        <p:spPr>
          <a:xfrm>
            <a:off x="705072" y="484750"/>
            <a:ext cx="95190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25:31</a:t>
            </a:r>
            <a:endParaRPr b="1" i="0" sz="1400" u="none" cap="none" strike="noStrike">
              <a:solidFill>
                <a:srgbClr val="019AEA"/>
              </a:solidFill>
              <a:latin typeface="Merriweather"/>
              <a:ea typeface="Merriweather"/>
              <a:cs typeface="Merriweather"/>
              <a:sym typeface="Merriweather"/>
            </a:endParaRPr>
          </a:p>
        </p:txBody>
      </p:sp>
      <p:sp>
        <p:nvSpPr>
          <p:cNvPr id="423" name="Google Shape;423;p57"/>
          <p:cNvSpPr txBox="1"/>
          <p:nvPr/>
        </p:nvSpPr>
        <p:spPr>
          <a:xfrm>
            <a:off x="714305" y="1842371"/>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“When the Son of Man comes in his glory, and all the angels with him, then he will sit on his glorious throne.</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58"/>
          <p:cNvSpPr txBox="1"/>
          <p:nvPr/>
        </p:nvSpPr>
        <p:spPr>
          <a:xfrm>
            <a:off x="705073" y="484750"/>
            <a:ext cx="81348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25:32</a:t>
            </a:r>
            <a:endParaRPr b="1" i="0" sz="1400" u="none" cap="none" strike="noStrike">
              <a:solidFill>
                <a:srgbClr val="019AEA"/>
              </a:solidFill>
              <a:latin typeface="Merriweather"/>
              <a:ea typeface="Merriweather"/>
              <a:cs typeface="Merriweather"/>
              <a:sym typeface="Merriweather"/>
            </a:endParaRPr>
          </a:p>
        </p:txBody>
      </p:sp>
      <p:sp>
        <p:nvSpPr>
          <p:cNvPr id="429" name="Google Shape;429;p58"/>
          <p:cNvSpPr txBox="1"/>
          <p:nvPr/>
        </p:nvSpPr>
        <p:spPr>
          <a:xfrm>
            <a:off x="714305" y="2188421"/>
            <a:ext cx="10763400" cy="2924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600"/>
              <a:buFont typeface="Arial"/>
              <a:buNone/>
            </a:pPr>
            <a:r>
              <a:rPr b="0" i="0" lang="en-US" sz="4600" u="none" cap="none" strike="noStrike">
                <a:solidFill>
                  <a:srgbClr val="1A2230"/>
                </a:solidFill>
                <a:latin typeface="Merriweather"/>
                <a:ea typeface="Merriweather"/>
                <a:cs typeface="Merriweather"/>
                <a:sym typeface="Merriweather"/>
              </a:rPr>
              <a:t>Before him will be gathered all the nations, and he will separate people one from another as a shepherd separates the sheep from the goats.</a:t>
            </a:r>
            <a:endParaRPr b="0" i="0" sz="46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59"/>
          <p:cNvSpPr txBox="1"/>
          <p:nvPr/>
        </p:nvSpPr>
        <p:spPr>
          <a:xfrm>
            <a:off x="705073" y="484750"/>
            <a:ext cx="78306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25:33</a:t>
            </a:r>
            <a:endParaRPr b="1" i="0" sz="1400" u="none" cap="none" strike="noStrike">
              <a:solidFill>
                <a:srgbClr val="019AEA"/>
              </a:solidFill>
              <a:latin typeface="Merriweather"/>
              <a:ea typeface="Merriweather"/>
              <a:cs typeface="Merriweather"/>
              <a:sym typeface="Merriweather"/>
            </a:endParaRPr>
          </a:p>
        </p:txBody>
      </p:sp>
      <p:sp>
        <p:nvSpPr>
          <p:cNvPr id="435" name="Google Shape;435;p59"/>
          <p:cNvSpPr txBox="1"/>
          <p:nvPr/>
        </p:nvSpPr>
        <p:spPr>
          <a:xfrm>
            <a:off x="714305" y="2502996"/>
            <a:ext cx="10763400" cy="156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he will place the sheep on his right, but the goats on the left.</a:t>
            </a:r>
            <a:r>
              <a:rPr b="0" i="0" lang="en-US" sz="4800" u="none" cap="none" strike="noStrike">
                <a:solidFill>
                  <a:schemeClr val="lt1"/>
                </a:solidFill>
                <a:latin typeface="Arial"/>
                <a:ea typeface="Arial"/>
                <a:cs typeface="Arial"/>
                <a:sym typeface="Arial"/>
              </a:rPr>
              <a:t> </a:t>
            </a:r>
            <a:endParaRPr b="0" i="0" sz="4800" u="none" cap="none" strike="noStrik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6"/>
          <p:cNvSpPr txBox="1"/>
          <p:nvPr/>
        </p:nvSpPr>
        <p:spPr>
          <a:xfrm>
            <a:off x="705075" y="484750"/>
            <a:ext cx="75582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25:35</a:t>
            </a:r>
            <a:endParaRPr b="1" i="0" sz="1400" u="none" cap="none" strike="noStrike">
              <a:solidFill>
                <a:srgbClr val="019AEA"/>
              </a:solidFill>
              <a:latin typeface="Merriweather"/>
              <a:ea typeface="Merriweather"/>
              <a:cs typeface="Merriweather"/>
              <a:sym typeface="Merriweather"/>
            </a:endParaRPr>
          </a:p>
        </p:txBody>
      </p:sp>
      <p:sp>
        <p:nvSpPr>
          <p:cNvPr id="117" name="Google Shape;117;p6"/>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For I was hungry and you gave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me food, I was thirsty and you gave me drink, I was a stranger and you welcomed me, </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60"/>
          <p:cNvSpPr txBox="1"/>
          <p:nvPr/>
        </p:nvSpPr>
        <p:spPr>
          <a:xfrm>
            <a:off x="526825" y="453300"/>
            <a:ext cx="81663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Ephesians 2:10</a:t>
            </a:r>
            <a:endParaRPr b="1" i="0" sz="1400" u="none" cap="none" strike="noStrike">
              <a:solidFill>
                <a:srgbClr val="019AEA"/>
              </a:solidFill>
              <a:latin typeface="Merriweather"/>
              <a:ea typeface="Merriweather"/>
              <a:cs typeface="Merriweather"/>
              <a:sym typeface="Merriweather"/>
            </a:endParaRPr>
          </a:p>
        </p:txBody>
      </p:sp>
      <p:sp>
        <p:nvSpPr>
          <p:cNvPr id="441" name="Google Shape;441;p60"/>
          <p:cNvSpPr txBox="1"/>
          <p:nvPr/>
        </p:nvSpPr>
        <p:spPr>
          <a:xfrm>
            <a:off x="526825" y="1935900"/>
            <a:ext cx="12360600" cy="298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700"/>
              <a:buFont typeface="Arial"/>
              <a:buNone/>
            </a:pPr>
            <a:r>
              <a:rPr b="0" i="0" lang="en-US" sz="4700" u="none" cap="none" strike="noStrike">
                <a:solidFill>
                  <a:srgbClr val="1A2230"/>
                </a:solidFill>
                <a:latin typeface="Merriweather"/>
                <a:ea typeface="Merriweather"/>
                <a:cs typeface="Merriweather"/>
                <a:sym typeface="Merriweather"/>
              </a:rPr>
              <a:t>For we are his workmanship, </a:t>
            </a:r>
            <a:endParaRPr b="0" i="0" sz="47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700"/>
              <a:buFont typeface="Arial"/>
              <a:buNone/>
            </a:pPr>
            <a:r>
              <a:rPr b="0" i="0" lang="en-US" sz="4700" u="none" cap="none" strike="noStrike">
                <a:solidFill>
                  <a:srgbClr val="1A2230"/>
                </a:solidFill>
                <a:latin typeface="Merriweather"/>
                <a:ea typeface="Merriweather"/>
                <a:cs typeface="Merriweather"/>
                <a:sym typeface="Merriweather"/>
              </a:rPr>
              <a:t>created in Christ Jesus for good works, </a:t>
            </a:r>
            <a:endParaRPr b="0" i="0" sz="47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700"/>
              <a:buFont typeface="Arial"/>
              <a:buNone/>
            </a:pPr>
            <a:r>
              <a:rPr b="0" i="0" lang="en-US" sz="4700" u="none" cap="none" strike="noStrike">
                <a:solidFill>
                  <a:srgbClr val="1A2230"/>
                </a:solidFill>
                <a:latin typeface="Merriweather"/>
                <a:ea typeface="Merriweather"/>
                <a:cs typeface="Merriweather"/>
                <a:sym typeface="Merriweather"/>
              </a:rPr>
              <a:t>which God prepared beforehand, </a:t>
            </a:r>
            <a:endParaRPr b="0" i="0" sz="47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700"/>
              <a:buFont typeface="Arial"/>
              <a:buNone/>
            </a:pPr>
            <a:r>
              <a:rPr b="0" i="0" lang="en-US" sz="4700" u="none" cap="none" strike="noStrike">
                <a:solidFill>
                  <a:srgbClr val="1A2230"/>
                </a:solidFill>
                <a:latin typeface="Merriweather"/>
                <a:ea typeface="Merriweather"/>
                <a:cs typeface="Merriweather"/>
                <a:sym typeface="Merriweather"/>
              </a:rPr>
              <a:t>that we should walk in them.</a:t>
            </a:r>
            <a:endParaRPr b="0" i="0" sz="47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pic>
        <p:nvPicPr>
          <p:cNvPr id="446" name="Google Shape;446;g32c0cfa3711_0_3"/>
          <p:cNvPicPr preferRelativeResize="0"/>
          <p:nvPr/>
        </p:nvPicPr>
        <p:blipFill rotWithShape="1">
          <a:blip r:embed="rId3">
            <a:alphaModFix/>
          </a:blip>
          <a:srcRect b="0" l="0" r="0" t="0"/>
          <a:stretch/>
        </p:blipFill>
        <p:spPr>
          <a:xfrm>
            <a:off x="0" y="0"/>
            <a:ext cx="12192000" cy="685800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7"/>
          <p:cNvSpPr txBox="1"/>
          <p:nvPr/>
        </p:nvSpPr>
        <p:spPr>
          <a:xfrm>
            <a:off x="705074" y="484750"/>
            <a:ext cx="7610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25:36</a:t>
            </a:r>
            <a:endParaRPr b="1" i="0" sz="1400" u="none" cap="none" strike="noStrike">
              <a:solidFill>
                <a:srgbClr val="019AEA"/>
              </a:solidFill>
              <a:latin typeface="Merriweather"/>
              <a:ea typeface="Merriweather"/>
              <a:cs typeface="Merriweather"/>
              <a:sym typeface="Merriweather"/>
            </a:endParaRPr>
          </a:p>
        </p:txBody>
      </p:sp>
      <p:sp>
        <p:nvSpPr>
          <p:cNvPr id="123" name="Google Shape;123;p7"/>
          <p:cNvSpPr txBox="1"/>
          <p:nvPr/>
        </p:nvSpPr>
        <p:spPr>
          <a:xfrm>
            <a:off x="652630" y="2198896"/>
            <a:ext cx="107634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I was naked and you clothed me, </a:t>
            </a:r>
            <a:endParaRPr b="0" i="0" sz="4800" u="none" cap="none" strike="noStrike">
              <a:solidFill>
                <a:srgbClr val="1A223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I was sick and you visited me, I was in prison and you came to me.’ </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8"/>
          <p:cNvSpPr txBox="1"/>
          <p:nvPr/>
        </p:nvSpPr>
        <p:spPr>
          <a:xfrm>
            <a:off x="705074" y="484750"/>
            <a:ext cx="7694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25:37</a:t>
            </a:r>
            <a:endParaRPr b="1" i="0" sz="1400" u="none" cap="none" strike="noStrike">
              <a:solidFill>
                <a:srgbClr val="019AEA"/>
              </a:solidFill>
              <a:latin typeface="Merriweather"/>
              <a:ea typeface="Merriweather"/>
              <a:cs typeface="Merriweather"/>
              <a:sym typeface="Merriweather"/>
            </a:endParaRPr>
          </a:p>
        </p:txBody>
      </p:sp>
      <p:sp>
        <p:nvSpPr>
          <p:cNvPr id="129" name="Google Shape;129;p8"/>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Then the righteous will answer him, saying, ‘Lord, when did we see you hungry and feed you, or thirsty and give you drink? </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9"/>
          <p:cNvSpPr txBox="1"/>
          <p:nvPr/>
        </p:nvSpPr>
        <p:spPr>
          <a:xfrm>
            <a:off x="705075" y="484750"/>
            <a:ext cx="73170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200"/>
              <a:buFont typeface="Arial"/>
              <a:buNone/>
            </a:pPr>
            <a:r>
              <a:rPr b="1" i="0" lang="en-US" sz="7200" u="none" cap="none" strike="noStrike">
                <a:solidFill>
                  <a:srgbClr val="019AEA"/>
                </a:solidFill>
                <a:latin typeface="Merriweather"/>
                <a:ea typeface="Merriweather"/>
                <a:cs typeface="Merriweather"/>
                <a:sym typeface="Merriweather"/>
              </a:rPr>
              <a:t>Matthew 25:38</a:t>
            </a:r>
            <a:endParaRPr b="1" i="0" sz="1400" u="none" cap="none" strike="noStrike">
              <a:solidFill>
                <a:srgbClr val="019AEA"/>
              </a:solidFill>
              <a:latin typeface="Merriweather"/>
              <a:ea typeface="Merriweather"/>
              <a:cs typeface="Merriweather"/>
              <a:sym typeface="Merriweather"/>
            </a:endParaRPr>
          </a:p>
        </p:txBody>
      </p:sp>
      <p:sp>
        <p:nvSpPr>
          <p:cNvPr id="135" name="Google Shape;135;p9"/>
          <p:cNvSpPr txBox="1"/>
          <p:nvPr/>
        </p:nvSpPr>
        <p:spPr>
          <a:xfrm>
            <a:off x="714305" y="1978696"/>
            <a:ext cx="10763400" cy="230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1A2230"/>
                </a:solidFill>
                <a:latin typeface="Merriweather"/>
                <a:ea typeface="Merriweather"/>
                <a:cs typeface="Merriweather"/>
                <a:sym typeface="Merriweather"/>
              </a:rPr>
              <a:t>And when did we see you a stranger and welcome you, or naked and clothe you?</a:t>
            </a:r>
            <a:endParaRPr b="0" i="0" sz="4800" u="none" cap="none" strike="noStrike">
              <a:solidFill>
                <a:srgbClr val="1A2230"/>
              </a:solidFill>
              <a:latin typeface="Merriweather"/>
              <a:ea typeface="Merriweather"/>
              <a:cs typeface="Merriweather"/>
              <a:sym typeface="Merriweathe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2024-11-25T20:36:18Z</dcterms:created>
  <dc:creator>Josh Fisher</dc:creator>
</cp:coreProperties>
</file>